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7"/>
  </p:notesMasterIdLst>
  <p:sldIdLst>
    <p:sldId id="256" r:id="rId2"/>
    <p:sldId id="267" r:id="rId3"/>
    <p:sldId id="257" r:id="rId4"/>
    <p:sldId id="268" r:id="rId5"/>
    <p:sldId id="266" r:id="rId6"/>
    <p:sldId id="259" r:id="rId7"/>
    <p:sldId id="271" r:id="rId8"/>
    <p:sldId id="260" r:id="rId9"/>
    <p:sldId id="261" r:id="rId10"/>
    <p:sldId id="262" r:id="rId11"/>
    <p:sldId id="263" r:id="rId12"/>
    <p:sldId id="264" r:id="rId13"/>
    <p:sldId id="269" r:id="rId14"/>
    <p:sldId id="270" r:id="rId15"/>
    <p:sldId id="265" r:id="rId16"/>
  </p:sldIdLst>
  <p:sldSz cx="9144000" cy="6858000" type="screen4x3"/>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Koti\Documents\Osaston%20m&#246;kin%20varaukset.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850" baseline="0"/>
            </a:pPr>
            <a:r>
              <a:rPr lang="fi-FI" sz="1850" baseline="0" dirty="0"/>
              <a:t>Raideammattilaisten osasto 52JHL ry kesämökin varaukset/käyttö. Sarja 1. 2013, sarja 2. 2014, sarja 3. 2015 ja sarja 4. 2016  5</a:t>
            </a:r>
          </a:p>
        </c:rich>
      </c:tx>
      <c:layout>
        <c:manualLayout>
          <c:xMode val="edge"/>
          <c:yMode val="edge"/>
          <c:x val="0.11171929916197608"/>
          <c:y val="3.9490699987833798E-2"/>
        </c:manualLayout>
      </c:layout>
      <c:overlay val="0"/>
    </c:title>
    <c:autoTitleDeleted val="0"/>
    <c:view3D>
      <c:rotX val="15"/>
      <c:rotY val="20"/>
      <c:rAngAx val="0"/>
    </c:view3D>
    <c:floor>
      <c:thickness val="0"/>
    </c:floor>
    <c:sideWall>
      <c:thickness val="0"/>
    </c:sideWall>
    <c:backWall>
      <c:thickness val="0"/>
    </c:backWall>
    <c:plotArea>
      <c:layout>
        <c:manualLayout>
          <c:layoutTarget val="inner"/>
          <c:xMode val="edge"/>
          <c:yMode val="edge"/>
          <c:x val="1.2505953635125831E-3"/>
          <c:y val="0.15752156153665459"/>
          <c:w val="0.99335989375830014"/>
          <c:h val="0.74467196594234208"/>
        </c:manualLayout>
      </c:layout>
      <c:bar3DChart>
        <c:barDir val="col"/>
        <c:grouping val="clustered"/>
        <c:varyColors val="0"/>
        <c:ser>
          <c:idx val="0"/>
          <c:order val="0"/>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Taul1!$E$5:$E$16</c:f>
              <c:numCache>
                <c:formatCode>General</c:formatCode>
                <c:ptCount val="12"/>
                <c:pt idx="0">
                  <c:v>0</c:v>
                </c:pt>
                <c:pt idx="1">
                  <c:v>0</c:v>
                </c:pt>
                <c:pt idx="2">
                  <c:v>0</c:v>
                </c:pt>
                <c:pt idx="3">
                  <c:v>2</c:v>
                </c:pt>
                <c:pt idx="4">
                  <c:v>8</c:v>
                </c:pt>
                <c:pt idx="5">
                  <c:v>15</c:v>
                </c:pt>
                <c:pt idx="6">
                  <c:v>15</c:v>
                </c:pt>
                <c:pt idx="7">
                  <c:v>6</c:v>
                </c:pt>
                <c:pt idx="8">
                  <c:v>10</c:v>
                </c:pt>
                <c:pt idx="9">
                  <c:v>0</c:v>
                </c:pt>
                <c:pt idx="10">
                  <c:v>6</c:v>
                </c:pt>
                <c:pt idx="11">
                  <c:v>0</c:v>
                </c:pt>
              </c:numCache>
            </c:numRef>
          </c:val>
          <c:extLst>
            <c:ext xmlns:c16="http://schemas.microsoft.com/office/drawing/2014/chart" uri="{C3380CC4-5D6E-409C-BE32-E72D297353CC}">
              <c16:uniqueId val="{00000000-6915-450F-A87E-9B183FA68833}"/>
            </c:ext>
          </c:extLst>
        </c:ser>
        <c:ser>
          <c:idx val="1"/>
          <c:order val="1"/>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Taul1!$F$5:$F$16</c:f>
              <c:numCache>
                <c:formatCode>General</c:formatCode>
                <c:ptCount val="12"/>
                <c:pt idx="0">
                  <c:v>0</c:v>
                </c:pt>
                <c:pt idx="1">
                  <c:v>0</c:v>
                </c:pt>
                <c:pt idx="2">
                  <c:v>0</c:v>
                </c:pt>
                <c:pt idx="3">
                  <c:v>2</c:v>
                </c:pt>
                <c:pt idx="4">
                  <c:v>11</c:v>
                </c:pt>
                <c:pt idx="5">
                  <c:v>19</c:v>
                </c:pt>
                <c:pt idx="6">
                  <c:v>24</c:v>
                </c:pt>
                <c:pt idx="7">
                  <c:v>16</c:v>
                </c:pt>
                <c:pt idx="8">
                  <c:v>8</c:v>
                </c:pt>
                <c:pt idx="9">
                  <c:v>4</c:v>
                </c:pt>
                <c:pt idx="10">
                  <c:v>0</c:v>
                </c:pt>
                <c:pt idx="11">
                  <c:v>0</c:v>
                </c:pt>
              </c:numCache>
            </c:numRef>
          </c:val>
          <c:extLst>
            <c:ext xmlns:c16="http://schemas.microsoft.com/office/drawing/2014/chart" uri="{C3380CC4-5D6E-409C-BE32-E72D297353CC}">
              <c16:uniqueId val="{00000001-6915-450F-A87E-9B183FA68833}"/>
            </c:ext>
          </c:extLst>
        </c:ser>
        <c:ser>
          <c:idx val="2"/>
          <c:order val="2"/>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Taul1!$G$5:$G$16</c:f>
              <c:numCache>
                <c:formatCode>General</c:formatCode>
                <c:ptCount val="12"/>
                <c:pt idx="0">
                  <c:v>0</c:v>
                </c:pt>
                <c:pt idx="1">
                  <c:v>0</c:v>
                </c:pt>
                <c:pt idx="2">
                  <c:v>0</c:v>
                </c:pt>
                <c:pt idx="3">
                  <c:v>2</c:v>
                </c:pt>
                <c:pt idx="4">
                  <c:v>9</c:v>
                </c:pt>
                <c:pt idx="5">
                  <c:v>11</c:v>
                </c:pt>
                <c:pt idx="6">
                  <c:v>17</c:v>
                </c:pt>
                <c:pt idx="7">
                  <c:v>10</c:v>
                </c:pt>
                <c:pt idx="8">
                  <c:v>8</c:v>
                </c:pt>
                <c:pt idx="9">
                  <c:v>6</c:v>
                </c:pt>
                <c:pt idx="10">
                  <c:v>0</c:v>
                </c:pt>
                <c:pt idx="11">
                  <c:v>0</c:v>
                </c:pt>
              </c:numCache>
            </c:numRef>
          </c:val>
          <c:extLst>
            <c:ext xmlns:c16="http://schemas.microsoft.com/office/drawing/2014/chart" uri="{C3380CC4-5D6E-409C-BE32-E72D297353CC}">
              <c16:uniqueId val="{00000002-6915-450F-A87E-9B183FA68833}"/>
            </c:ext>
          </c:extLst>
        </c:ser>
        <c:ser>
          <c:idx val="3"/>
          <c:order val="3"/>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Taul1!$H$5:$H$16</c:f>
              <c:numCache>
                <c:formatCode>General</c:formatCode>
                <c:ptCount val="12"/>
                <c:pt idx="0">
                  <c:v>0</c:v>
                </c:pt>
                <c:pt idx="1">
                  <c:v>0</c:v>
                </c:pt>
                <c:pt idx="2">
                  <c:v>0</c:v>
                </c:pt>
                <c:pt idx="3">
                  <c:v>3</c:v>
                </c:pt>
                <c:pt idx="4">
                  <c:v>0</c:v>
                </c:pt>
                <c:pt idx="5">
                  <c:v>12</c:v>
                </c:pt>
                <c:pt idx="6">
                  <c:v>23</c:v>
                </c:pt>
                <c:pt idx="7">
                  <c:v>13</c:v>
                </c:pt>
                <c:pt idx="8">
                  <c:v>7</c:v>
                </c:pt>
                <c:pt idx="9">
                  <c:v>0</c:v>
                </c:pt>
                <c:pt idx="10">
                  <c:v>0</c:v>
                </c:pt>
                <c:pt idx="11">
                  <c:v>0</c:v>
                </c:pt>
              </c:numCache>
            </c:numRef>
          </c:val>
          <c:extLst>
            <c:ext xmlns:c16="http://schemas.microsoft.com/office/drawing/2014/chart" uri="{C3380CC4-5D6E-409C-BE32-E72D297353CC}">
              <c16:uniqueId val="{00000003-6915-450F-A87E-9B183FA68833}"/>
            </c:ext>
          </c:extLst>
        </c:ser>
        <c:dLbls>
          <c:showLegendKey val="0"/>
          <c:showVal val="1"/>
          <c:showCatName val="0"/>
          <c:showSerName val="0"/>
          <c:showPercent val="0"/>
          <c:showBubbleSize val="0"/>
        </c:dLbls>
        <c:gapWidth val="150"/>
        <c:shape val="box"/>
        <c:axId val="125862272"/>
        <c:axId val="125864192"/>
        <c:axId val="0"/>
      </c:bar3DChart>
      <c:catAx>
        <c:axId val="125862272"/>
        <c:scaling>
          <c:orientation val="minMax"/>
        </c:scaling>
        <c:delete val="0"/>
        <c:axPos val="b"/>
        <c:title>
          <c:tx>
            <c:rich>
              <a:bodyPr/>
              <a:lstStyle/>
              <a:p>
                <a:pPr>
                  <a:defRPr/>
                </a:pPr>
                <a:r>
                  <a:rPr lang="en-US" sz="2600" baseline="0" dirty="0" err="1"/>
                  <a:t>Kuukaudet</a:t>
                </a:r>
                <a:endParaRPr lang="en-US" sz="2600" baseline="0" dirty="0"/>
              </a:p>
            </c:rich>
          </c:tx>
          <c:overlay val="0"/>
        </c:title>
        <c:majorTickMark val="none"/>
        <c:minorTickMark val="none"/>
        <c:tickLblPos val="nextTo"/>
        <c:crossAx val="125864192"/>
        <c:crosses val="autoZero"/>
        <c:auto val="1"/>
        <c:lblAlgn val="ctr"/>
        <c:lblOffset val="100"/>
        <c:noMultiLvlLbl val="0"/>
      </c:catAx>
      <c:valAx>
        <c:axId val="125864192"/>
        <c:scaling>
          <c:orientation val="minMax"/>
        </c:scaling>
        <c:delete val="1"/>
        <c:axPos val="l"/>
        <c:title>
          <c:tx>
            <c:rich>
              <a:bodyPr rot="0" vert="horz"/>
              <a:lstStyle/>
              <a:p>
                <a:pPr>
                  <a:defRPr sz="2500" baseline="0"/>
                </a:pPr>
                <a:r>
                  <a:rPr lang="en-US" sz="2500" baseline="0"/>
                  <a:t>Päivät</a:t>
                </a:r>
              </a:p>
            </c:rich>
          </c:tx>
          <c:overlay val="0"/>
        </c:title>
        <c:numFmt formatCode="General" sourceLinked="1"/>
        <c:majorTickMark val="none"/>
        <c:minorTickMark val="none"/>
        <c:tickLblPos val="none"/>
        <c:crossAx val="125862272"/>
        <c:crosses val="autoZero"/>
        <c:crossBetween val="between"/>
      </c:valAx>
    </c:plotArea>
    <c:legend>
      <c:legendPos val="r"/>
      <c:layout>
        <c:manualLayout>
          <c:xMode val="edge"/>
          <c:yMode val="edge"/>
          <c:x val="0.13502468213342878"/>
          <c:y val="0.14193235574067323"/>
          <c:w val="6.6896947666440623E-2"/>
          <c:h val="0.16258376147611189"/>
        </c:manualLayout>
      </c:layout>
      <c:overlay val="0"/>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2018</c:v>
                </c:pt>
              </c:strCache>
            </c:strRef>
          </c:tx>
          <c:invertIfNegative val="0"/>
          <c:cat>
            <c:strRef>
              <c:f>Sheet1!$A$2:$A$8</c:f>
              <c:strCache>
                <c:ptCount val="7"/>
                <c:pt idx="0">
                  <c:v>Huhtikuu</c:v>
                </c:pt>
                <c:pt idx="1">
                  <c:v>Toukokuu</c:v>
                </c:pt>
                <c:pt idx="2">
                  <c:v>Kesäkuu</c:v>
                </c:pt>
                <c:pt idx="3">
                  <c:v>Heinäkuu</c:v>
                </c:pt>
                <c:pt idx="4">
                  <c:v>Elokuu</c:v>
                </c:pt>
                <c:pt idx="5">
                  <c:v>Syyskuu</c:v>
                </c:pt>
                <c:pt idx="6">
                  <c:v>Lokakuu</c:v>
                </c:pt>
              </c:strCache>
            </c:strRef>
          </c:cat>
          <c:val>
            <c:numRef>
              <c:f>Sheet1!$B$2:$B$8</c:f>
              <c:numCache>
                <c:formatCode>General</c:formatCode>
                <c:ptCount val="7"/>
                <c:pt idx="0">
                  <c:v>0</c:v>
                </c:pt>
                <c:pt idx="1">
                  <c:v>2</c:v>
                </c:pt>
                <c:pt idx="2">
                  <c:v>19</c:v>
                </c:pt>
                <c:pt idx="3">
                  <c:v>21</c:v>
                </c:pt>
                <c:pt idx="4">
                  <c:v>11</c:v>
                </c:pt>
                <c:pt idx="5">
                  <c:v>3</c:v>
                </c:pt>
                <c:pt idx="6">
                  <c:v>1</c:v>
                </c:pt>
              </c:numCache>
            </c:numRef>
          </c:val>
          <c:extLst>
            <c:ext xmlns:c16="http://schemas.microsoft.com/office/drawing/2014/chart" uri="{C3380CC4-5D6E-409C-BE32-E72D297353CC}">
              <c16:uniqueId val="{00000000-5F0F-49A3-8F5C-A2F2889149D4}"/>
            </c:ext>
          </c:extLst>
        </c:ser>
        <c:ser>
          <c:idx val="1"/>
          <c:order val="1"/>
          <c:tx>
            <c:strRef>
              <c:f>Sheet1!$C$1</c:f>
              <c:strCache>
                <c:ptCount val="1"/>
                <c:pt idx="0">
                  <c:v>2016</c:v>
                </c:pt>
              </c:strCache>
            </c:strRef>
          </c:tx>
          <c:invertIfNegative val="0"/>
          <c:cat>
            <c:strRef>
              <c:f>Sheet1!$A$2:$A$8</c:f>
              <c:strCache>
                <c:ptCount val="7"/>
                <c:pt idx="0">
                  <c:v>Huhtikuu</c:v>
                </c:pt>
                <c:pt idx="1">
                  <c:v>Toukokuu</c:v>
                </c:pt>
                <c:pt idx="2">
                  <c:v>Kesäkuu</c:v>
                </c:pt>
                <c:pt idx="3">
                  <c:v>Heinäkuu</c:v>
                </c:pt>
                <c:pt idx="4">
                  <c:v>Elokuu</c:v>
                </c:pt>
                <c:pt idx="5">
                  <c:v>Syyskuu</c:v>
                </c:pt>
                <c:pt idx="6">
                  <c:v>Lokakuu</c:v>
                </c:pt>
              </c:strCache>
            </c:strRef>
          </c:cat>
          <c:val>
            <c:numRef>
              <c:f>Sheet1!$C$2:$C$8</c:f>
              <c:numCache>
                <c:formatCode>General</c:formatCode>
                <c:ptCount val="7"/>
                <c:pt idx="0">
                  <c:v>2</c:v>
                </c:pt>
                <c:pt idx="1">
                  <c:v>11</c:v>
                </c:pt>
                <c:pt idx="2">
                  <c:v>18</c:v>
                </c:pt>
                <c:pt idx="3">
                  <c:v>23</c:v>
                </c:pt>
                <c:pt idx="4">
                  <c:v>16</c:v>
                </c:pt>
                <c:pt idx="5">
                  <c:v>8</c:v>
                </c:pt>
                <c:pt idx="6">
                  <c:v>3</c:v>
                </c:pt>
              </c:numCache>
            </c:numRef>
          </c:val>
          <c:extLst>
            <c:ext xmlns:c16="http://schemas.microsoft.com/office/drawing/2014/chart" uri="{C3380CC4-5D6E-409C-BE32-E72D297353CC}">
              <c16:uniqueId val="{00000001-5F0F-49A3-8F5C-A2F2889149D4}"/>
            </c:ext>
          </c:extLst>
        </c:ser>
        <c:ser>
          <c:idx val="2"/>
          <c:order val="2"/>
          <c:tx>
            <c:strRef>
              <c:f>Sheet1!$D$1</c:f>
              <c:strCache>
                <c:ptCount val="1"/>
                <c:pt idx="0">
                  <c:v>2017</c:v>
                </c:pt>
              </c:strCache>
            </c:strRef>
          </c:tx>
          <c:invertIfNegative val="0"/>
          <c:cat>
            <c:strRef>
              <c:f>Sheet1!$A$2:$A$8</c:f>
              <c:strCache>
                <c:ptCount val="7"/>
                <c:pt idx="0">
                  <c:v>Huhtikuu</c:v>
                </c:pt>
                <c:pt idx="1">
                  <c:v>Toukokuu</c:v>
                </c:pt>
                <c:pt idx="2">
                  <c:v>Kesäkuu</c:v>
                </c:pt>
                <c:pt idx="3">
                  <c:v>Heinäkuu</c:v>
                </c:pt>
                <c:pt idx="4">
                  <c:v>Elokuu</c:v>
                </c:pt>
                <c:pt idx="5">
                  <c:v>Syyskuu</c:v>
                </c:pt>
                <c:pt idx="6">
                  <c:v>Lokakuu</c:v>
                </c:pt>
              </c:strCache>
            </c:strRef>
          </c:cat>
          <c:val>
            <c:numRef>
              <c:f>Sheet1!$D$2:$D$8</c:f>
              <c:numCache>
                <c:formatCode>General</c:formatCode>
                <c:ptCount val="7"/>
                <c:pt idx="0">
                  <c:v>3</c:v>
                </c:pt>
                <c:pt idx="1">
                  <c:v>8</c:v>
                </c:pt>
                <c:pt idx="2">
                  <c:v>13</c:v>
                </c:pt>
                <c:pt idx="3">
                  <c:v>22</c:v>
                </c:pt>
                <c:pt idx="4">
                  <c:v>13</c:v>
                </c:pt>
                <c:pt idx="5">
                  <c:v>6</c:v>
                </c:pt>
                <c:pt idx="6">
                  <c:v>2</c:v>
                </c:pt>
              </c:numCache>
            </c:numRef>
          </c:val>
          <c:extLst>
            <c:ext xmlns:c16="http://schemas.microsoft.com/office/drawing/2014/chart" uri="{C3380CC4-5D6E-409C-BE32-E72D297353CC}">
              <c16:uniqueId val="{00000002-5F0F-49A3-8F5C-A2F2889149D4}"/>
            </c:ext>
          </c:extLst>
        </c:ser>
        <c:dLbls>
          <c:showLegendKey val="0"/>
          <c:showVal val="0"/>
          <c:showCatName val="0"/>
          <c:showSerName val="0"/>
          <c:showPercent val="0"/>
          <c:showBubbleSize val="0"/>
        </c:dLbls>
        <c:gapWidth val="150"/>
        <c:shape val="box"/>
        <c:axId val="165472128"/>
        <c:axId val="165473664"/>
        <c:axId val="0"/>
      </c:bar3DChart>
      <c:catAx>
        <c:axId val="165472128"/>
        <c:scaling>
          <c:orientation val="minMax"/>
        </c:scaling>
        <c:delete val="0"/>
        <c:axPos val="b"/>
        <c:numFmt formatCode="General" sourceLinked="0"/>
        <c:majorTickMark val="out"/>
        <c:minorTickMark val="none"/>
        <c:tickLblPos val="nextTo"/>
        <c:crossAx val="165473664"/>
        <c:crosses val="autoZero"/>
        <c:auto val="1"/>
        <c:lblAlgn val="ctr"/>
        <c:lblOffset val="100"/>
        <c:noMultiLvlLbl val="0"/>
      </c:catAx>
      <c:valAx>
        <c:axId val="165473664"/>
        <c:scaling>
          <c:orientation val="minMax"/>
        </c:scaling>
        <c:delete val="0"/>
        <c:axPos val="l"/>
        <c:majorGridlines/>
        <c:numFmt formatCode="General" sourceLinked="1"/>
        <c:majorTickMark val="out"/>
        <c:minorTickMark val="none"/>
        <c:tickLblPos val="nextTo"/>
        <c:crossAx val="165472128"/>
        <c:crosses val="autoZero"/>
        <c:crossBetween val="between"/>
      </c:valAx>
    </c:plotArea>
    <c:legend>
      <c:legendPos val="r"/>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strCache>
            </c:strRef>
          </c:tx>
          <c:invertIfNegative val="0"/>
          <c:cat>
            <c:numRef>
              <c:f>Sheet1!$A$2:$A$8</c:f>
              <c:numCache>
                <c:formatCode>General</c:formatCode>
                <c:ptCount val="7"/>
                <c:pt idx="1">
                  <c:v>2013</c:v>
                </c:pt>
                <c:pt idx="2">
                  <c:v>2014</c:v>
                </c:pt>
                <c:pt idx="3">
                  <c:v>2015</c:v>
                </c:pt>
                <c:pt idx="4">
                  <c:v>2016</c:v>
                </c:pt>
                <c:pt idx="5">
                  <c:v>2017</c:v>
                </c:pt>
                <c:pt idx="6">
                  <c:v>2018</c:v>
                </c:pt>
              </c:numCache>
            </c:numRef>
          </c:cat>
          <c:val>
            <c:numRef>
              <c:f>Sheet1!$B$2:$B$8</c:f>
              <c:numCache>
                <c:formatCode>General</c:formatCode>
                <c:ptCount val="7"/>
                <c:pt idx="1">
                  <c:v>62</c:v>
                </c:pt>
                <c:pt idx="2">
                  <c:v>84</c:v>
                </c:pt>
                <c:pt idx="3">
                  <c:v>65</c:v>
                </c:pt>
                <c:pt idx="4">
                  <c:v>81</c:v>
                </c:pt>
                <c:pt idx="5">
                  <c:v>65</c:v>
                </c:pt>
                <c:pt idx="6">
                  <c:v>57</c:v>
                </c:pt>
              </c:numCache>
            </c:numRef>
          </c:val>
          <c:extLst>
            <c:ext xmlns:c16="http://schemas.microsoft.com/office/drawing/2014/chart" uri="{C3380CC4-5D6E-409C-BE32-E72D297353CC}">
              <c16:uniqueId val="{00000000-7FC4-4DC5-A0D7-A52F2E934A02}"/>
            </c:ext>
          </c:extLst>
        </c:ser>
        <c:ser>
          <c:idx val="1"/>
          <c:order val="1"/>
          <c:tx>
            <c:strRef>
              <c:f>Sheet1!$C$1</c:f>
              <c:strCache>
                <c:ptCount val="1"/>
              </c:strCache>
            </c:strRef>
          </c:tx>
          <c:invertIfNegative val="0"/>
          <c:cat>
            <c:numRef>
              <c:f>Sheet1!$A$2:$A$8</c:f>
              <c:numCache>
                <c:formatCode>General</c:formatCode>
                <c:ptCount val="7"/>
                <c:pt idx="1">
                  <c:v>2013</c:v>
                </c:pt>
                <c:pt idx="2">
                  <c:v>2014</c:v>
                </c:pt>
                <c:pt idx="3">
                  <c:v>2015</c:v>
                </c:pt>
                <c:pt idx="4">
                  <c:v>2016</c:v>
                </c:pt>
                <c:pt idx="5">
                  <c:v>2017</c:v>
                </c:pt>
                <c:pt idx="6">
                  <c:v>2018</c:v>
                </c:pt>
              </c:numCache>
            </c:numRef>
          </c:cat>
          <c:val>
            <c:numRef>
              <c:f>Sheet1!$C$2:$C$8</c:f>
              <c:numCache>
                <c:formatCode>General</c:formatCode>
                <c:ptCount val="7"/>
              </c:numCache>
            </c:numRef>
          </c:val>
          <c:extLst>
            <c:ext xmlns:c16="http://schemas.microsoft.com/office/drawing/2014/chart" uri="{C3380CC4-5D6E-409C-BE32-E72D297353CC}">
              <c16:uniqueId val="{00000001-7FC4-4DC5-A0D7-A52F2E934A02}"/>
            </c:ext>
          </c:extLst>
        </c:ser>
        <c:ser>
          <c:idx val="2"/>
          <c:order val="2"/>
          <c:tx>
            <c:strRef>
              <c:f>Sheet1!$D$1</c:f>
              <c:strCache>
                <c:ptCount val="1"/>
              </c:strCache>
            </c:strRef>
          </c:tx>
          <c:invertIfNegative val="0"/>
          <c:cat>
            <c:numRef>
              <c:f>Sheet1!$A$2:$A$8</c:f>
              <c:numCache>
                <c:formatCode>General</c:formatCode>
                <c:ptCount val="7"/>
                <c:pt idx="1">
                  <c:v>2013</c:v>
                </c:pt>
                <c:pt idx="2">
                  <c:v>2014</c:v>
                </c:pt>
                <c:pt idx="3">
                  <c:v>2015</c:v>
                </c:pt>
                <c:pt idx="4">
                  <c:v>2016</c:v>
                </c:pt>
                <c:pt idx="5">
                  <c:v>2017</c:v>
                </c:pt>
                <c:pt idx="6">
                  <c:v>2018</c:v>
                </c:pt>
              </c:numCache>
            </c:numRef>
          </c:cat>
          <c:val>
            <c:numRef>
              <c:f>Sheet1!$D$2:$D$8</c:f>
              <c:numCache>
                <c:formatCode>General</c:formatCode>
                <c:ptCount val="7"/>
              </c:numCache>
            </c:numRef>
          </c:val>
          <c:extLst>
            <c:ext xmlns:c16="http://schemas.microsoft.com/office/drawing/2014/chart" uri="{C3380CC4-5D6E-409C-BE32-E72D297353CC}">
              <c16:uniqueId val="{00000002-7FC4-4DC5-A0D7-A52F2E934A02}"/>
            </c:ext>
          </c:extLst>
        </c:ser>
        <c:dLbls>
          <c:showLegendKey val="0"/>
          <c:showVal val="0"/>
          <c:showCatName val="0"/>
          <c:showSerName val="0"/>
          <c:showPercent val="0"/>
          <c:showBubbleSize val="0"/>
        </c:dLbls>
        <c:gapWidth val="150"/>
        <c:shape val="box"/>
        <c:axId val="183507968"/>
        <c:axId val="183513856"/>
        <c:axId val="0"/>
      </c:bar3DChart>
      <c:catAx>
        <c:axId val="183507968"/>
        <c:scaling>
          <c:orientation val="minMax"/>
        </c:scaling>
        <c:delete val="0"/>
        <c:axPos val="b"/>
        <c:numFmt formatCode="General" sourceLinked="1"/>
        <c:majorTickMark val="out"/>
        <c:minorTickMark val="none"/>
        <c:tickLblPos val="nextTo"/>
        <c:crossAx val="183513856"/>
        <c:crosses val="autoZero"/>
        <c:auto val="1"/>
        <c:lblAlgn val="ctr"/>
        <c:lblOffset val="100"/>
        <c:noMultiLvlLbl val="0"/>
      </c:catAx>
      <c:valAx>
        <c:axId val="183513856"/>
        <c:scaling>
          <c:orientation val="minMax"/>
        </c:scaling>
        <c:delete val="0"/>
        <c:axPos val="l"/>
        <c:majorGridlines/>
        <c:numFmt formatCode="General" sourceLinked="1"/>
        <c:majorTickMark val="out"/>
        <c:minorTickMark val="none"/>
        <c:tickLblPos val="nextTo"/>
        <c:crossAx val="183507968"/>
        <c:crosses val="autoZero"/>
        <c:crossBetween val="between"/>
      </c:valAx>
    </c:plotArea>
    <c:legend>
      <c:legendPos val="r"/>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0.19323</cdr:x>
      <cdr:y>0.13244</cdr:y>
    </cdr:from>
    <cdr:to>
      <cdr:x>0.28884</cdr:x>
      <cdr:y>0.18601</cdr:y>
    </cdr:to>
    <cdr:sp macro="" textlink="">
      <cdr:nvSpPr>
        <cdr:cNvPr id="2" name="Tekstikehys 1"/>
        <cdr:cNvSpPr txBox="1"/>
      </cdr:nvSpPr>
      <cdr:spPr>
        <a:xfrm xmlns:a="http://schemas.openxmlformats.org/drawingml/2006/main">
          <a:off x="1847850" y="847725"/>
          <a:ext cx="914400" cy="3429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fi-FI"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51217" cy="497603"/>
          </a:xfrm>
          <a:prstGeom prst="rect">
            <a:avLst/>
          </a:prstGeom>
        </p:spPr>
        <p:txBody>
          <a:bodyPr vert="horz" lIns="91568" tIns="45784" rIns="91568" bIns="45784" rtlCol="0"/>
          <a:lstStyle>
            <a:lvl1pPr algn="l">
              <a:defRPr sz="1200"/>
            </a:lvl1pPr>
          </a:lstStyle>
          <a:p>
            <a:endParaRPr lang="fi-FI"/>
          </a:p>
        </p:txBody>
      </p:sp>
      <p:sp>
        <p:nvSpPr>
          <p:cNvPr id="3" name="Päivämäärän paikkamerkki 2"/>
          <p:cNvSpPr>
            <a:spLocks noGrp="1"/>
          </p:cNvSpPr>
          <p:nvPr>
            <p:ph type="dt" idx="1"/>
          </p:nvPr>
        </p:nvSpPr>
        <p:spPr>
          <a:xfrm>
            <a:off x="3855982" y="0"/>
            <a:ext cx="2951217" cy="497603"/>
          </a:xfrm>
          <a:prstGeom prst="rect">
            <a:avLst/>
          </a:prstGeom>
        </p:spPr>
        <p:txBody>
          <a:bodyPr vert="horz" lIns="91568" tIns="45784" rIns="91568" bIns="45784" rtlCol="0"/>
          <a:lstStyle>
            <a:lvl1pPr algn="r">
              <a:defRPr sz="1200"/>
            </a:lvl1pPr>
          </a:lstStyle>
          <a:p>
            <a:fld id="{A3DBE2F6-FE8D-49D7-8C4B-9DBBF816AC94}" type="datetimeFigureOut">
              <a:rPr lang="fi-FI" smtClean="0"/>
              <a:pPr/>
              <a:t>18.2.2020</a:t>
            </a:fld>
            <a:endParaRPr lang="fi-FI"/>
          </a:p>
        </p:txBody>
      </p:sp>
      <p:sp>
        <p:nvSpPr>
          <p:cNvPr id="4" name="Dian kuvan paikkamerkki 3"/>
          <p:cNvSpPr>
            <a:spLocks noGrp="1" noRot="1" noChangeAspect="1"/>
          </p:cNvSpPr>
          <p:nvPr>
            <p:ph type="sldImg" idx="2"/>
          </p:nvPr>
        </p:nvSpPr>
        <p:spPr>
          <a:xfrm>
            <a:off x="919163" y="746125"/>
            <a:ext cx="4970462" cy="3727450"/>
          </a:xfrm>
          <a:prstGeom prst="rect">
            <a:avLst/>
          </a:prstGeom>
          <a:noFill/>
          <a:ln w="12700">
            <a:solidFill>
              <a:prstClr val="black"/>
            </a:solidFill>
          </a:ln>
        </p:spPr>
        <p:txBody>
          <a:bodyPr vert="horz" lIns="91568" tIns="45784" rIns="91568" bIns="45784" rtlCol="0" anchor="ctr"/>
          <a:lstStyle/>
          <a:p>
            <a:endParaRPr lang="fi-FI"/>
          </a:p>
        </p:txBody>
      </p:sp>
      <p:sp>
        <p:nvSpPr>
          <p:cNvPr id="5" name="Huomautusten paikkamerkki 4"/>
          <p:cNvSpPr>
            <a:spLocks noGrp="1"/>
          </p:cNvSpPr>
          <p:nvPr>
            <p:ph type="body" sz="quarter" idx="3"/>
          </p:nvPr>
        </p:nvSpPr>
        <p:spPr>
          <a:xfrm>
            <a:off x="680562" y="4721662"/>
            <a:ext cx="5447666" cy="4473654"/>
          </a:xfrm>
          <a:prstGeom prst="rect">
            <a:avLst/>
          </a:prstGeom>
        </p:spPr>
        <p:txBody>
          <a:bodyPr vert="horz" lIns="91568" tIns="45784" rIns="91568" bIns="45784"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1" y="9441734"/>
            <a:ext cx="2951217" cy="497602"/>
          </a:xfrm>
          <a:prstGeom prst="rect">
            <a:avLst/>
          </a:prstGeom>
        </p:spPr>
        <p:txBody>
          <a:bodyPr vert="horz" lIns="91568" tIns="45784" rIns="91568" bIns="45784" rtlCol="0" anchor="b"/>
          <a:lstStyle>
            <a:lvl1pPr algn="l">
              <a:defRPr sz="1200"/>
            </a:lvl1pPr>
          </a:lstStyle>
          <a:p>
            <a:endParaRPr lang="fi-FI"/>
          </a:p>
        </p:txBody>
      </p:sp>
      <p:sp>
        <p:nvSpPr>
          <p:cNvPr id="7" name="Dian numeron paikkamerkki 6"/>
          <p:cNvSpPr>
            <a:spLocks noGrp="1"/>
          </p:cNvSpPr>
          <p:nvPr>
            <p:ph type="sldNum" sz="quarter" idx="5"/>
          </p:nvPr>
        </p:nvSpPr>
        <p:spPr>
          <a:xfrm>
            <a:off x="3855982" y="9441734"/>
            <a:ext cx="2951217" cy="497602"/>
          </a:xfrm>
          <a:prstGeom prst="rect">
            <a:avLst/>
          </a:prstGeom>
        </p:spPr>
        <p:txBody>
          <a:bodyPr vert="horz" lIns="91568" tIns="45784" rIns="91568" bIns="45784" rtlCol="0" anchor="b"/>
          <a:lstStyle>
            <a:lvl1pPr algn="r">
              <a:defRPr sz="1200"/>
            </a:lvl1pPr>
          </a:lstStyle>
          <a:p>
            <a:fld id="{17B075FB-0011-4D20-8478-D3F1F640527E}" type="slidenum">
              <a:rPr lang="fi-FI" smtClean="0"/>
              <a:pPr/>
              <a:t>‹#›</a:t>
            </a:fld>
            <a:endParaRPr lang="fi-FI"/>
          </a:p>
        </p:txBody>
      </p:sp>
    </p:spTree>
    <p:extLst>
      <p:ext uri="{BB962C8B-B14F-4D97-AF65-F5344CB8AC3E}">
        <p14:creationId xmlns:p14="http://schemas.microsoft.com/office/powerpoint/2010/main" val="2503452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i-FI"/>
              <a:t>Muokkaa perustyyl. napsautt.</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C951EBF3-F043-4187-BB83-C642490199E5}" type="datetime1">
              <a:rPr lang="fi-FI" smtClean="0"/>
              <a:pPr/>
              <a:t>18.2.2020</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1CCCDABC-9F58-4283-97E5-6C69CA526533}" type="slidenum">
              <a:rPr lang="fi-FI" smtClean="0"/>
              <a:pPr/>
              <a:t>‹#›</a:t>
            </a:fld>
            <a:endParaRPr lang="fi-FI"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62557986-6473-483A-A9B5-8780977B747F}" type="datetime1">
              <a:rPr lang="fi-FI" smtClean="0"/>
              <a:pPr/>
              <a:t>18.2.2020</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1CCCDABC-9F58-4283-97E5-6C69CA526533}" type="slidenum">
              <a:rPr lang="fi-FI" smtClean="0"/>
              <a:pPr/>
              <a:t>‹#›</a:t>
            </a:fld>
            <a:endParaRPr lang="fi-FI"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3BFF1D5F-20E7-4E55-A7EA-D6B136C91896}" type="datetime1">
              <a:rPr lang="fi-FI" smtClean="0"/>
              <a:pPr/>
              <a:t>18.2.2020</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1CCCDABC-9F58-4283-97E5-6C69CA526533}" type="slidenum">
              <a:rPr lang="fi-FI" smtClean="0"/>
              <a:pPr/>
              <a:t>‹#›</a:t>
            </a:fld>
            <a:endParaRPr lang="fi-FI"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i-FI"/>
              <a:t>Muokkaa perustyyl. napsautt.</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a:spLocks noGrp="1"/>
          </p:cNvSpPr>
          <p:nvPr>
            <p:ph type="dt" sz="half" idx="10"/>
          </p:nvPr>
        </p:nvSpPr>
        <p:spPr/>
        <p:txBody>
          <a:bodyPr/>
          <a:lstStyle/>
          <a:p>
            <a:fld id="{3BB2ED6F-189E-40FC-AC6B-47911DF86CF3}" type="datetime1">
              <a:rPr lang="fi-FI" smtClean="0"/>
              <a:pPr/>
              <a:t>18.2.2020</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1CCCDABC-9F58-4283-97E5-6C69CA526533}" type="slidenum">
              <a:rPr lang="fi-FI" smtClean="0"/>
              <a:pPr/>
              <a:t>‹#›</a:t>
            </a:fld>
            <a:endParaRPr lang="fi-FI" dirty="0"/>
          </a:p>
        </p:txBody>
      </p:sp>
      <p:sp>
        <p:nvSpPr>
          <p:cNvPr id="7" name="Title 6"/>
          <p:cNvSpPr>
            <a:spLocks noGrp="1"/>
          </p:cNvSpPr>
          <p:nvPr>
            <p:ph type="title"/>
          </p:nvPr>
        </p:nvSpPr>
        <p:spPr/>
        <p:txBody>
          <a:bodyPr/>
          <a:lstStyle/>
          <a:p>
            <a:r>
              <a:rPr lang="fi-FI"/>
              <a:t>Muokkaa perustyyl. napsautt.</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i-FI"/>
              <a:t>Muokkaa perustyyl. napsautt.</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45E17A95-6E97-413A-B355-E05DB9B7D9DC}" type="datetime1">
              <a:rPr lang="fi-FI" smtClean="0"/>
              <a:pPr/>
              <a:t>18.2.2020</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1CCCDABC-9F58-4283-97E5-6C69CA526533}" type="slidenum">
              <a:rPr lang="fi-FI" smtClean="0"/>
              <a:pPr/>
              <a:t>‹#›</a:t>
            </a:fld>
            <a:endParaRPr lang="fi-FI"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5" name="Date Placeholder 4"/>
          <p:cNvSpPr>
            <a:spLocks noGrp="1"/>
          </p:cNvSpPr>
          <p:nvPr>
            <p:ph type="dt" sz="half" idx="10"/>
          </p:nvPr>
        </p:nvSpPr>
        <p:spPr/>
        <p:txBody>
          <a:bodyPr/>
          <a:lstStyle/>
          <a:p>
            <a:fld id="{821FDAB8-98E6-4C30-B111-8BEB173CFE15}" type="datetime1">
              <a:rPr lang="fi-FI" smtClean="0"/>
              <a:pPr/>
              <a:t>18.2.2020</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1CCCDABC-9F58-4283-97E5-6C69CA526533}" type="slidenum">
              <a:rPr lang="fi-FI" smtClean="0"/>
              <a:pPr/>
              <a:t>‹#›</a:t>
            </a:fld>
            <a:endParaRPr lang="fi-FI" dirty="0"/>
          </a:p>
        </p:txBody>
      </p:sp>
      <p:sp>
        <p:nvSpPr>
          <p:cNvPr id="9" name="Content Placeholder 8"/>
          <p:cNvSpPr>
            <a:spLocks noGrp="1"/>
          </p:cNvSpPr>
          <p:nvPr>
            <p:ph sz="quarter" idx="13"/>
          </p:nvPr>
        </p:nvSpPr>
        <p:spPr>
          <a:xfrm>
            <a:off x="676655"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i-FI"/>
              <a:t>Muokkaa perustyyl. napsautt.</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6D986CD8-AF0A-4459-A846-580E1D77BA8F}" type="datetime1">
              <a:rPr lang="fi-FI" smtClean="0"/>
              <a:pPr/>
              <a:t>18.2.2020</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1CCCDABC-9F58-4283-97E5-6C69CA526533}" type="slidenum">
              <a:rPr lang="fi-FI" smtClean="0"/>
              <a:pPr/>
              <a:t>‹#›</a:t>
            </a:fld>
            <a:endParaRPr lang="fi-FI"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perustyyl. napsautt.</a:t>
            </a:r>
            <a:endParaRPr lang="en-US"/>
          </a:p>
        </p:txBody>
      </p:sp>
      <p:sp>
        <p:nvSpPr>
          <p:cNvPr id="3" name="Date Placeholder 2"/>
          <p:cNvSpPr>
            <a:spLocks noGrp="1"/>
          </p:cNvSpPr>
          <p:nvPr>
            <p:ph type="dt" sz="half" idx="10"/>
          </p:nvPr>
        </p:nvSpPr>
        <p:spPr/>
        <p:txBody>
          <a:bodyPr/>
          <a:lstStyle/>
          <a:p>
            <a:fld id="{CAB938F8-8046-4C09-8DAD-78FDB9F9C70E}" type="datetime1">
              <a:rPr lang="fi-FI" smtClean="0"/>
              <a:pPr/>
              <a:t>18.2.2020</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1CCCDABC-9F58-4283-97E5-6C69CA526533}" type="slidenum">
              <a:rPr lang="fi-FI" smtClean="0"/>
              <a:pPr/>
              <a:t>‹#›</a:t>
            </a:fld>
            <a:endParaRPr lang="fi-FI"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A72F0200-341F-47F3-9691-A4959B282314}" type="datetime1">
              <a:rPr lang="fi-FI" smtClean="0"/>
              <a:pPr/>
              <a:t>18.2.2020</a:t>
            </a:fld>
            <a:endParaRPr lang="fi-FI" dirty="0"/>
          </a:p>
        </p:txBody>
      </p:sp>
      <p:sp>
        <p:nvSpPr>
          <p:cNvPr id="3" name="Footer Placeholder 2"/>
          <p:cNvSpPr>
            <a:spLocks noGrp="1"/>
          </p:cNvSpPr>
          <p:nvPr>
            <p:ph type="ftr" sz="quarter" idx="11"/>
          </p:nvPr>
        </p:nvSpPr>
        <p:spPr/>
        <p:txBody>
          <a:bodyPr/>
          <a:lstStyle/>
          <a:p>
            <a:endParaRPr lang="fi-FI" dirty="0"/>
          </a:p>
        </p:txBody>
      </p:sp>
      <p:sp>
        <p:nvSpPr>
          <p:cNvPr id="4" name="Slide Number Placeholder 3"/>
          <p:cNvSpPr>
            <a:spLocks noGrp="1"/>
          </p:cNvSpPr>
          <p:nvPr>
            <p:ph type="sldNum" sz="quarter" idx="12"/>
          </p:nvPr>
        </p:nvSpPr>
        <p:spPr/>
        <p:txBody>
          <a:bodyPr/>
          <a:lstStyle/>
          <a:p>
            <a:fld id="{1CCCDABC-9F58-4283-97E5-6C69CA526533}" type="slidenum">
              <a:rPr lang="fi-FI" smtClean="0"/>
              <a:pPr/>
              <a:t>‹#›</a:t>
            </a:fld>
            <a:endParaRPr lang="fi-FI"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43000929-E3A1-40EC-9DC3-3E5CA38CEAEA}" type="datetime1">
              <a:rPr lang="fi-FI" smtClean="0"/>
              <a:pPr/>
              <a:t>18.2.2020</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1CCCDABC-9F58-4283-97E5-6C69CA526533}" type="slidenum">
              <a:rPr lang="fi-FI" smtClean="0"/>
              <a:pPr/>
              <a:t>‹#›</a:t>
            </a:fld>
            <a:endParaRPr lang="fi-FI"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i-FI"/>
              <a:t>Muokkaa perustyyl. napsautt.</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i-FI"/>
              <a:t>Muokkaa perustyyl. napsautt.</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52279552-0B70-4D43-A520-53B894F359AE}" type="datetime1">
              <a:rPr lang="fi-FI" smtClean="0"/>
              <a:pPr/>
              <a:t>18.2.2020</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1CCCDABC-9F58-4283-97E5-6C69CA526533}" type="slidenum">
              <a:rPr lang="fi-FI" smtClean="0"/>
              <a:pPr/>
              <a:t>‹#›</a:t>
            </a:fld>
            <a:endParaRPr lang="fi-FI"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i-FI"/>
              <a:t>Muokkaa perustyyl. napsautt.</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D4F0960-5754-4757-943A-126DABBBDBAF}" type="datetime1">
              <a:rPr lang="fi-FI" smtClean="0"/>
              <a:pPr/>
              <a:t>18.2.2020</a:t>
            </a:fld>
            <a:endParaRPr lang="fi-FI"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i-FI"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CCCDABC-9F58-4283-97E5-6C69CA526533}" type="slidenum">
              <a:rPr lang="fi-FI" smtClean="0"/>
              <a:pPr/>
              <a:t>‹#›</a:t>
            </a:fld>
            <a:endParaRPr lang="fi-FI"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7" Type="http://schemas.openxmlformats.org/officeDocument/2006/relationships/image" Target="../media/image7.jpeg"/><Relationship Id="rId2"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07504" y="2130425"/>
            <a:ext cx="6120680" cy="2234679"/>
          </a:xfrm>
        </p:spPr>
        <p:txBody>
          <a:bodyPr>
            <a:normAutofit fontScale="90000"/>
          </a:bodyPr>
          <a:lstStyle/>
          <a:p>
            <a:r>
              <a:rPr lang="fi-FI" dirty="0"/>
              <a:t> </a:t>
            </a:r>
            <a:br>
              <a:rPr lang="fi-FI" dirty="0"/>
            </a:br>
            <a:r>
              <a:rPr lang="fi-FI" dirty="0"/>
              <a:t> </a:t>
            </a:r>
            <a:br>
              <a:rPr lang="fi-FI" dirty="0"/>
            </a:br>
            <a:r>
              <a:rPr lang="fi-FI" dirty="0"/>
              <a:t> </a:t>
            </a:r>
            <a:br>
              <a:rPr lang="fi-FI" dirty="0"/>
            </a:br>
            <a:endParaRPr lang="fi-FI" sz="1400" dirty="0">
              <a:ea typeface="Times New Roman"/>
              <a:cs typeface="Times New Roman"/>
            </a:endParaRPr>
          </a:p>
        </p:txBody>
      </p:sp>
      <p:sp>
        <p:nvSpPr>
          <p:cNvPr id="1044" name="Rectangle 20"/>
          <p:cNvSpPr>
            <a:spLocks noGrp="1" noChangeArrowheads="1"/>
          </p:cNvSpPr>
          <p:nvPr>
            <p:ph type="subTitle" idx="1"/>
          </p:nvPr>
        </p:nvSpPr>
        <p:spPr bwMode="auto">
          <a:xfrm>
            <a:off x="467544" y="1831214"/>
            <a:ext cx="5328592"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fi-FI" dirty="0"/>
              <a:t> </a:t>
            </a:r>
          </a:p>
          <a:p>
            <a:endParaRPr lang="fi-FI" dirty="0"/>
          </a:p>
        </p:txBody>
      </p:sp>
      <p:grpSp>
        <p:nvGrpSpPr>
          <p:cNvPr id="1026" name="Ryhmä 14"/>
          <p:cNvGrpSpPr>
            <a:grpSpLocks/>
          </p:cNvGrpSpPr>
          <p:nvPr/>
        </p:nvGrpSpPr>
        <p:grpSpPr bwMode="auto">
          <a:xfrm>
            <a:off x="6113338" y="161105"/>
            <a:ext cx="2962251" cy="6732680"/>
            <a:chOff x="7329" y="-92"/>
            <a:chExt cx="4911" cy="15925"/>
          </a:xfrm>
        </p:grpSpPr>
        <p:grpSp>
          <p:nvGrpSpPr>
            <p:cNvPr id="364" name="Group 364"/>
            <p:cNvGrpSpPr>
              <a:grpSpLocks/>
            </p:cNvGrpSpPr>
            <p:nvPr/>
          </p:nvGrpSpPr>
          <p:grpSpPr bwMode="auto">
            <a:xfrm>
              <a:off x="7344" y="-92"/>
              <a:ext cx="4896" cy="15925"/>
              <a:chOff x="7560" y="-92"/>
              <a:chExt cx="4700" cy="15925"/>
            </a:xfrm>
          </p:grpSpPr>
          <p:sp>
            <p:nvSpPr>
              <p:cNvPr id="365" name="Rectangle 365"/>
              <p:cNvSpPr>
                <a:spLocks noChangeArrowheads="1"/>
              </p:cNvSpPr>
              <p:nvPr/>
            </p:nvSpPr>
            <p:spPr bwMode="auto">
              <a:xfrm>
                <a:off x="7755" y="-92"/>
                <a:ext cx="4505" cy="15840"/>
              </a:xfrm>
              <a:prstGeom prst="rect">
                <a:avLst/>
              </a:prstGeom>
              <a:solidFill>
                <a:srgbClr val="9BBB59"/>
              </a:solidFill>
              <a:ln w="9525">
                <a:noFill/>
                <a:miter lim="800000"/>
                <a:headEnd/>
                <a:tailEnd/>
              </a:ln>
            </p:spPr>
            <p:txBody>
              <a:bodyPr vert="horz" wrap="square" lIns="91440" tIns="45720" rIns="91440" bIns="45720" numCol="1" anchor="t" anchorCtr="0" compatLnSpc="1">
                <a:prstTxWarp prst="textNoShape">
                  <a:avLst/>
                </a:prstTxWarp>
              </a:bodyPr>
              <a:lstStyle/>
              <a:p>
                <a:endParaRPr lang="fi-FI" dirty="0"/>
              </a:p>
            </p:txBody>
          </p:sp>
          <p:sp>
            <p:nvSpPr>
              <p:cNvPr id="366" name="Rectangle 366" descr="Light vertical"/>
              <p:cNvSpPr>
                <a:spLocks noChangeArrowheads="1"/>
              </p:cNvSpPr>
              <p:nvPr/>
            </p:nvSpPr>
            <p:spPr bwMode="auto">
              <a:xfrm>
                <a:off x="7560" y="8"/>
                <a:ext cx="195" cy="15825"/>
              </a:xfrm>
              <a:prstGeom prst="rect">
                <a:avLst/>
              </a:prstGeom>
              <a:pattFill prst="ltVert">
                <a:fgClr>
                  <a:srgbClr val="9BBB59">
                    <a:alpha val="79999"/>
                  </a:srgbClr>
                </a:fgClr>
                <a:bgClr>
                  <a:srgbClr val="FFFFFF">
                    <a:alpha val="79999"/>
                  </a:srgbClr>
                </a:bgClr>
              </a:pattFill>
              <a:ln w="12700">
                <a:noFill/>
                <a:miter lim="800000"/>
                <a:headEnd/>
                <a:tailEnd/>
              </a:ln>
              <a:effectLst/>
            </p:spPr>
            <p:txBody>
              <a:bodyPr vert="horz" wrap="square" lIns="91440" tIns="45720" rIns="91440" bIns="45720" numCol="1" anchor="ctr" anchorCtr="0" compatLnSpc="1">
                <a:prstTxWarp prst="textNoShape">
                  <a:avLst/>
                </a:prstTxWarp>
              </a:bodyPr>
              <a:lstStyle/>
              <a:p>
                <a:endParaRPr lang="fi-FI" dirty="0"/>
              </a:p>
            </p:txBody>
          </p:sp>
        </p:grpSp>
        <p:sp>
          <p:nvSpPr>
            <p:cNvPr id="367" name="Rectangle 367"/>
            <p:cNvSpPr>
              <a:spLocks noChangeArrowheads="1"/>
            </p:cNvSpPr>
            <p:nvPr/>
          </p:nvSpPr>
          <p:spPr bwMode="auto">
            <a:xfrm>
              <a:off x="7344" y="0"/>
              <a:ext cx="4896" cy="3958"/>
            </a:xfrm>
            <a:prstGeom prst="rect">
              <a:avLst/>
            </a:prstGeom>
            <a:noFill/>
            <a:ln w="12700">
              <a:noFill/>
              <a:miter lim="800000"/>
              <a:headEnd/>
              <a:tailEnd/>
            </a:ln>
            <a:effectLst/>
          </p:spPr>
          <p:txBody>
            <a:bodyPr vert="horz" wrap="square" lIns="365760" tIns="182880" rIns="182880" bIns="18288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sz="4800" b="1" i="0" u="none" strike="noStrike" cap="none" normalizeH="0" baseline="0" dirty="0">
                  <a:ln>
                    <a:noFill/>
                  </a:ln>
                  <a:solidFill>
                    <a:schemeClr val="tx1"/>
                  </a:solidFill>
                  <a:effectLst/>
                  <a:latin typeface="Cambria" pitchFamily="18" charset="0"/>
                  <a:cs typeface="Arial" pitchFamily="34" charset="0"/>
                </a:rPr>
                <a:t>V. 2020</a:t>
              </a:r>
              <a:endParaRPr kumimoji="0" lang="fi-FI" sz="1800" b="0" i="0" u="none" strike="noStrike" cap="none" normalizeH="0" baseline="0" dirty="0">
                <a:ln>
                  <a:noFill/>
                </a:ln>
                <a:solidFill>
                  <a:schemeClr val="tx1"/>
                </a:solidFill>
                <a:effectLst/>
                <a:latin typeface="Arial" pitchFamily="34" charset="0"/>
                <a:cs typeface="Arial" pitchFamily="34" charset="0"/>
              </a:endParaRPr>
            </a:p>
          </p:txBody>
        </p:sp>
        <p:sp>
          <p:nvSpPr>
            <p:cNvPr id="368" name="Rectangle 9"/>
            <p:cNvSpPr>
              <a:spLocks noChangeArrowheads="1"/>
            </p:cNvSpPr>
            <p:nvPr/>
          </p:nvSpPr>
          <p:spPr bwMode="auto">
            <a:xfrm>
              <a:off x="7329" y="12394"/>
              <a:ext cx="4889" cy="2726"/>
            </a:xfrm>
            <a:prstGeom prst="rect">
              <a:avLst/>
            </a:prstGeom>
            <a:noFill/>
            <a:ln w="12700">
              <a:noFill/>
              <a:miter lim="800000"/>
              <a:headEnd/>
              <a:tailEnd/>
            </a:ln>
            <a:effectLst/>
          </p:spPr>
          <p:txBody>
            <a:bodyPr vert="horz" wrap="square" lIns="365760" tIns="182880" rIns="182880" bIns="182880" numCol="1" anchor="b"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fi-FI"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i-FI"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i-FI"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fi-FI"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i-FI" sz="1100" b="0" i="0" u="none" strike="noStrike" cap="none" normalizeH="0" baseline="0" dirty="0">
                  <a:ln>
                    <a:noFill/>
                  </a:ln>
                  <a:solidFill>
                    <a:schemeClr val="tx1"/>
                  </a:solidFill>
                  <a:effectLst/>
                  <a:latin typeface="Times New Roman" pitchFamily="18" charset="0"/>
                  <a:cs typeface="Arial" pitchFamily="34" charset="0"/>
                </a:rPr>
                <a:t>     </a:t>
              </a:r>
              <a:endParaRPr kumimoji="0" lang="fi-FI" sz="1100" b="0" i="0" u="none" strike="noStrike" cap="none" normalizeH="0" baseline="0" dirty="0">
                <a:ln>
                  <a:noFill/>
                </a:ln>
                <a:solidFill>
                  <a:srgbClr val="FFFFFF"/>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i-FI" sz="1100" b="0" i="0" u="none" strike="noStrike" cap="none" normalizeH="0" baseline="0" dirty="0">
                  <a:ln>
                    <a:noFill/>
                  </a:ln>
                  <a:solidFill>
                    <a:schemeClr val="tx1"/>
                  </a:solidFill>
                  <a:effectLst/>
                  <a:latin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i-FI" sz="1100" b="0" i="0" u="none" strike="noStrike" cap="none" normalizeH="0" baseline="0" dirty="0">
                <a:ln>
                  <a:noFill/>
                </a:ln>
                <a:solidFill>
                  <a:schemeClr val="tx1"/>
                </a:solidFill>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fi-FI" sz="1100" dirty="0">
                  <a:latin typeface="Times New Roman" pitchFamily="18" charset="0"/>
                  <a:cs typeface="Arial" pitchFamily="34" charset="0"/>
                </a:rPr>
                <a:t>7</a:t>
              </a:r>
              <a:r>
                <a:rPr kumimoji="0" lang="fi-FI" sz="1100" b="0" i="0" u="none" strike="noStrike" cap="none" normalizeH="0" baseline="0" dirty="0">
                  <a:ln>
                    <a:noFill/>
                  </a:ln>
                  <a:solidFill>
                    <a:schemeClr val="tx1"/>
                  </a:solidFill>
                  <a:effectLst/>
                  <a:latin typeface="Times New Roman" pitchFamily="18" charset="0"/>
                  <a:cs typeface="Arial" pitchFamily="34" charset="0"/>
                </a:rPr>
                <a:t>.2.2020 Jukka Kämäräinen</a:t>
              </a:r>
              <a:endParaRPr kumimoji="0" lang="fi-FI" sz="1800" b="0" i="0" u="none" strike="noStrike" cap="none" normalizeH="0" baseline="0" dirty="0">
                <a:ln>
                  <a:noFill/>
                </a:ln>
                <a:solidFill>
                  <a:schemeClr val="tx1"/>
                </a:solidFill>
                <a:effectLst/>
                <a:latin typeface="Arial" pitchFamily="34" charset="0"/>
                <a:cs typeface="Arial" pitchFamily="34" charset="0"/>
              </a:endParaRPr>
            </a:p>
          </p:txBody>
        </p:sp>
      </p:grpSp>
      <p:sp>
        <p:nvSpPr>
          <p:cNvPr id="1045" name="Rectangle 2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Arial" pitchFamily="34" charset="0"/>
              <a:cs typeface="Arial" pitchFamily="34" charset="0"/>
            </a:endParaRPr>
          </a:p>
        </p:txBody>
      </p:sp>
      <p:sp>
        <p:nvSpPr>
          <p:cNvPr id="1046" name="Rectangle 22"/>
          <p:cNvSpPr>
            <a:spLocks noChangeArrowheads="1"/>
          </p:cNvSpPr>
          <p:nvPr/>
        </p:nvSpPr>
        <p:spPr bwMode="auto">
          <a:xfrm>
            <a:off x="0" y="553203"/>
            <a:ext cx="615617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i-FI" sz="1800" b="0" i="0" u="none" strike="noStrike" cap="none" normalizeH="0" baseline="0" dirty="0">
              <a:ln>
                <a:noFill/>
              </a:ln>
              <a:solidFill>
                <a:schemeClr val="tx1"/>
              </a:solidFill>
              <a:effectLst/>
              <a:latin typeface="Arial" pitchFamily="34" charset="0"/>
              <a:cs typeface="Arial" pitchFamily="34" charset="0"/>
            </a:endParaRPr>
          </a:p>
        </p:txBody>
      </p:sp>
      <p:sp>
        <p:nvSpPr>
          <p:cNvPr id="1047" name="Rectangle 23"/>
          <p:cNvSpPr>
            <a:spLocks noChangeArrowheads="1"/>
          </p:cNvSpPr>
          <p:nvPr/>
        </p:nvSpPr>
        <p:spPr bwMode="auto">
          <a:xfrm>
            <a:off x="107504" y="404664"/>
            <a:ext cx="586814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fi-FI" sz="3600" b="0"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TOIMINTAKERTOMUS </a:t>
            </a:r>
            <a:endParaRPr kumimoji="0" lang="fi-FI" sz="1800" b="0" i="0" u="none" strike="noStrike" cap="none" normalizeH="0" baseline="0" dirty="0">
              <a:ln>
                <a:noFill/>
              </a:ln>
              <a:solidFill>
                <a:schemeClr val="tx1"/>
              </a:solidFill>
              <a:effectLst/>
              <a:latin typeface="Arial" pitchFamily="34" charset="0"/>
              <a:cs typeface="Arial" pitchFamily="34" charset="0"/>
            </a:endParaRPr>
          </a:p>
        </p:txBody>
      </p:sp>
      <p:sp>
        <p:nvSpPr>
          <p:cNvPr id="1049" name="Rectangle 25"/>
          <p:cNvSpPr>
            <a:spLocks noChangeArrowheads="1"/>
          </p:cNvSpPr>
          <p:nvPr/>
        </p:nvSpPr>
        <p:spPr bwMode="auto">
          <a:xfrm>
            <a:off x="0" y="5445224"/>
            <a:ext cx="6113338"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i-FI" altLang="zh-CN" sz="3600" b="0" i="0" u="none" strike="noStrike" cap="none" normalizeH="0" baseline="0" dirty="0">
                <a:ln>
                  <a:noFill/>
                </a:ln>
                <a:solidFill>
                  <a:schemeClr val="tx1"/>
                </a:solidFill>
                <a:effectLst/>
                <a:latin typeface="Cambria" pitchFamily="18" charset="0"/>
                <a:ea typeface="SimSun" pitchFamily="2" charset="-122"/>
                <a:cs typeface="Times New Roman" pitchFamily="18" charset="0"/>
              </a:rPr>
              <a:t>Raideammattilaisten</a:t>
            </a:r>
            <a:endParaRPr kumimoji="0" lang="fi-FI" altLang="zh-CN" sz="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i-FI" altLang="zh-CN" sz="3600" b="0" i="0" u="none" strike="noStrike" cap="none" normalizeH="0" baseline="0" dirty="0">
                <a:ln>
                  <a:noFill/>
                </a:ln>
                <a:solidFill>
                  <a:schemeClr val="tx1"/>
                </a:solidFill>
                <a:effectLst/>
                <a:latin typeface="Cambria" pitchFamily="18" charset="0"/>
                <a:ea typeface="SimSun" pitchFamily="2" charset="-122"/>
                <a:cs typeface="Times New Roman" pitchFamily="18" charset="0"/>
              </a:rPr>
              <a:t> osasto 52 JHL ry</a:t>
            </a:r>
            <a:endParaRPr kumimoji="0" lang="fi-FI" altLang="zh-CN" sz="1800" b="0" i="0" u="none" strike="noStrike" cap="none" normalizeH="0" baseline="0" dirty="0">
              <a:ln>
                <a:noFill/>
              </a:ln>
              <a:solidFill>
                <a:schemeClr val="tx1"/>
              </a:solidFill>
              <a:effectLst/>
              <a:latin typeface="Arial" pitchFamily="34" charset="0"/>
              <a:cs typeface="Arial" pitchFamily="34" charset="0"/>
            </a:endParaRPr>
          </a:p>
        </p:txBody>
      </p:sp>
      <p:pic>
        <p:nvPicPr>
          <p:cNvPr id="1050" name="Picture 26" descr="JHL Logo"/>
          <p:cNvPicPr>
            <a:picLocks noChangeAspect="1" noChangeArrowheads="1"/>
          </p:cNvPicPr>
          <p:nvPr/>
        </p:nvPicPr>
        <p:blipFill>
          <a:blip r:embed="rId2" cstate="print"/>
          <a:srcRect/>
          <a:stretch>
            <a:fillRect/>
          </a:stretch>
        </p:blipFill>
        <p:spPr bwMode="auto">
          <a:xfrm>
            <a:off x="0" y="0"/>
            <a:ext cx="968375" cy="850900"/>
          </a:xfrm>
          <a:prstGeom prst="rect">
            <a:avLst/>
          </a:prstGeom>
          <a:noFill/>
          <a:ln w="9525">
            <a:noFill/>
            <a:miter lim="800000"/>
            <a:headEnd/>
            <a:tailEnd/>
          </a:ln>
        </p:spPr>
      </p:pic>
      <p:pic>
        <p:nvPicPr>
          <p:cNvPr id="1051" name="Picture 27" descr="liiton logo"/>
          <p:cNvPicPr>
            <a:picLocks noChangeAspect="1" noChangeArrowheads="1"/>
          </p:cNvPicPr>
          <p:nvPr/>
        </p:nvPicPr>
        <p:blipFill>
          <a:blip r:embed="rId3" cstate="print"/>
          <a:srcRect/>
          <a:stretch>
            <a:fillRect/>
          </a:stretch>
        </p:blipFill>
        <p:spPr bwMode="auto">
          <a:xfrm>
            <a:off x="4965032" y="5445224"/>
            <a:ext cx="1148306" cy="1051049"/>
          </a:xfrm>
          <a:prstGeom prst="rect">
            <a:avLst/>
          </a:prstGeom>
          <a:noFill/>
          <a:ln w="9525">
            <a:noFill/>
            <a:miter lim="800000"/>
            <a:headEnd/>
            <a:tailEnd/>
          </a:ln>
        </p:spPr>
      </p:pic>
      <p:sp>
        <p:nvSpPr>
          <p:cNvPr id="17" name="Dian numeron paikkamerkki 16"/>
          <p:cNvSpPr>
            <a:spLocks noGrp="1"/>
          </p:cNvSpPr>
          <p:nvPr>
            <p:ph type="sldNum" sz="quarter" idx="12"/>
          </p:nvPr>
        </p:nvSpPr>
        <p:spPr/>
        <p:txBody>
          <a:bodyPr/>
          <a:lstStyle/>
          <a:p>
            <a:fld id="{1CCCDABC-9F58-4283-97E5-6C69CA526533}" type="slidenum">
              <a:rPr lang="fi-FI" smtClean="0"/>
              <a:pPr/>
              <a:t>1</a:t>
            </a:fld>
            <a:endParaRPr lang="fi-FI" dirty="0"/>
          </a:p>
        </p:txBody>
      </p:sp>
      <p:pic>
        <p:nvPicPr>
          <p:cNvPr id="1027" name="Picture 3" descr="C:\Users\Kamarju2\AppData\Local\Microsoft\Windows\Temporary Internet Files\Content.IE5\318T8W1O\VR_Sr2_3202_Tampere_2012-06-22[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1298792"/>
            <a:ext cx="5861818" cy="41410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amarju2\AppData\Local\Microsoft\Windows\Temporary Internet Files\Content.IE5\318T8W1O\250px-Finnish_green_IC_coach[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84573" y="1873340"/>
            <a:ext cx="2592289" cy="14988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Kamarju2\AppData\Local\Microsoft\Windows\Temporary Internet Files\Content.IE5\M74CN0EA\220px-VR_class_Soek_tank_wagon[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35530" y="3404631"/>
            <a:ext cx="72940" cy="48737"/>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Kamarju2\AppData\Local\Microsoft\Windows\Temporary Internet Files\Content.IE5\M74CN0EA\220px-VR_class_Soek_tank_wagon[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35530" y="3404631"/>
            <a:ext cx="72940" cy="48737"/>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Kamarju2\AppData\Local\Microsoft\Windows\Temporary Internet Files\Content.IE5\M74CN0EA\220px-VR_class_Soek_tank_wagon[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535530" y="3404631"/>
            <a:ext cx="72940" cy="4873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C:\Users\Kamarju2\AppData\Local\Microsoft\Windows\Temporary Internet Files\Content.IE5\9Z05U650\1024px-Hopper_car_in_Oulu_Jul2008_001[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244913" y="3500746"/>
            <a:ext cx="2830676" cy="19548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872067" y="1484784"/>
            <a:ext cx="7408333" cy="5184576"/>
          </a:xfrm>
        </p:spPr>
        <p:txBody>
          <a:bodyPr>
            <a:normAutofit fontScale="92500" lnSpcReduction="20000"/>
          </a:bodyPr>
          <a:lstStyle/>
          <a:p>
            <a:pPr>
              <a:buFont typeface="Wingdings" pitchFamily="2" charset="2"/>
              <a:buChar char="Ø"/>
            </a:pPr>
            <a:r>
              <a:rPr lang="fi-FI" b="1" dirty="0"/>
              <a:t>4</a:t>
            </a:r>
            <a:r>
              <a:rPr lang="fi-FI" dirty="0"/>
              <a:t> </a:t>
            </a:r>
            <a:r>
              <a:rPr lang="fi-FI" b="1" dirty="0"/>
              <a:t>TOIMINTA</a:t>
            </a:r>
            <a:endParaRPr lang="fi-FI" dirty="0"/>
          </a:p>
          <a:p>
            <a:pPr>
              <a:buFont typeface="Wingdings" pitchFamily="2" charset="2"/>
              <a:buChar char="Ø"/>
            </a:pPr>
            <a:r>
              <a:rPr lang="fi-FI" b="1" dirty="0"/>
              <a:t>4.1</a:t>
            </a:r>
            <a:r>
              <a:rPr lang="fi-FI" dirty="0"/>
              <a:t>  </a:t>
            </a:r>
            <a:r>
              <a:rPr lang="fi-FI" b="1" dirty="0"/>
              <a:t>Pilkki kilpailut</a:t>
            </a:r>
          </a:p>
          <a:p>
            <a:pPr>
              <a:buFont typeface="Wingdings" panose="05000000000000000000" pitchFamily="2" charset="2"/>
              <a:buChar char="§"/>
            </a:pPr>
            <a:r>
              <a:rPr lang="fi-FI" dirty="0"/>
              <a:t>Raideammattilaisten osaston 52 pilkki kilpailut. Osallistuja kadon vuoksi pilkkikisoja ei voitu pitää.</a:t>
            </a:r>
          </a:p>
          <a:p>
            <a:pPr>
              <a:buFont typeface="Wingdings" pitchFamily="2" charset="2"/>
              <a:buChar char="Ø"/>
            </a:pPr>
            <a:r>
              <a:rPr lang="fi-FI" b="1" dirty="0"/>
              <a:t>4.2</a:t>
            </a:r>
            <a:r>
              <a:rPr lang="fi-FI" dirty="0"/>
              <a:t> Kesänviettopaikka </a:t>
            </a:r>
            <a:r>
              <a:rPr lang="fi-FI" dirty="0" err="1"/>
              <a:t>Höytiäisellä</a:t>
            </a:r>
            <a:endParaRPr lang="fi-FI" dirty="0"/>
          </a:p>
          <a:p>
            <a:pPr>
              <a:buFont typeface="Wingdings" pitchFamily="2" charset="2"/>
              <a:buChar char="§"/>
            </a:pPr>
            <a:r>
              <a:rPr lang="fi-FI" dirty="0"/>
              <a:t>Kesämökin käyttöaste oli kohtalainen  vuorokautta. Mökin vuokra on kesäkautena pysynyt samana 25 euroa/vrk. Varaus vuorokausi alkoi klo. 16.00 ja loppui seuraavana päivänä klo. 16.00. varausaika </a:t>
            </a:r>
            <a:r>
              <a:rPr lang="fi-FI" dirty="0" err="1"/>
              <a:t>max</a:t>
            </a:r>
            <a:r>
              <a:rPr lang="fi-FI" dirty="0"/>
              <a:t>. 4 vrk kerrallaan. </a:t>
            </a:r>
          </a:p>
          <a:p>
            <a:pPr>
              <a:buFont typeface="Wingdings" pitchFamily="2" charset="2"/>
              <a:buChar char="§"/>
            </a:pPr>
            <a:r>
              <a:rPr lang="fi-FI" dirty="0"/>
              <a:t>Mökin avain käytäntöä muutettiin niin, että mökille laitettiin koodilla toimiva avainkaappi ja koodin saa soittamalla mökin isännälle. </a:t>
            </a:r>
          </a:p>
          <a:p>
            <a:pPr>
              <a:buFont typeface="Wingdings" pitchFamily="2" charset="2"/>
              <a:buChar char="§"/>
            </a:pPr>
            <a:r>
              <a:rPr lang="fi-FI" dirty="0"/>
              <a:t>Mökkiä ei vuokrattu Tammikuussa - Maaliskuussa eikä Marraskuussa ja Joulukuussa.</a:t>
            </a:r>
          </a:p>
          <a:p>
            <a:pPr>
              <a:buFont typeface="Wingdings" pitchFamily="2" charset="2"/>
              <a:buChar char="§"/>
            </a:pPr>
            <a:r>
              <a:rPr lang="fi-FI" dirty="0"/>
              <a:t>Mökille vuosi 2019 oli hankinnoiltaan pieni. tehtiin pientä pinta remonttia. Kesämökin isäntänä toimi Jukka Kämäräinen. </a:t>
            </a:r>
          </a:p>
          <a:p>
            <a:pPr>
              <a:buNone/>
            </a:pPr>
            <a:endParaRPr lang="fi-FI" dirty="0"/>
          </a:p>
        </p:txBody>
      </p:sp>
      <p:sp>
        <p:nvSpPr>
          <p:cNvPr id="2" name="Otsikko 1"/>
          <p:cNvSpPr>
            <a:spLocks noGrp="1"/>
          </p:cNvSpPr>
          <p:nvPr>
            <p:ph type="title"/>
          </p:nvPr>
        </p:nvSpPr>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10</a:t>
            </a:fld>
            <a:endParaRPr lang="fi-FI"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899592" y="2348880"/>
            <a:ext cx="7408333" cy="4032448"/>
          </a:xfrm>
        </p:spPr>
        <p:txBody>
          <a:bodyPr>
            <a:normAutofit/>
          </a:bodyPr>
          <a:lstStyle/>
          <a:p>
            <a:pPr>
              <a:buFont typeface="Wingdings" pitchFamily="2" charset="2"/>
              <a:buChar char="Ø"/>
            </a:pPr>
            <a:r>
              <a:rPr lang="fi-FI" sz="1900" dirty="0"/>
              <a:t>		2018	2016	2017	2019</a:t>
            </a:r>
          </a:p>
          <a:p>
            <a:pPr>
              <a:buFont typeface="Wingdings" pitchFamily="2" charset="2"/>
              <a:buChar char="Ø"/>
            </a:pPr>
            <a:r>
              <a:rPr lang="fi-FI" sz="1900" dirty="0"/>
              <a:t>Huhtikuu	0	2	3	0</a:t>
            </a:r>
          </a:p>
          <a:p>
            <a:pPr>
              <a:buFont typeface="Wingdings" pitchFamily="2" charset="2"/>
              <a:buChar char="Ø"/>
            </a:pPr>
            <a:r>
              <a:rPr lang="fi-FI" sz="1900" dirty="0"/>
              <a:t>Toukokuu	2	11	8	0</a:t>
            </a:r>
          </a:p>
          <a:p>
            <a:pPr>
              <a:buFont typeface="Wingdings" pitchFamily="2" charset="2"/>
              <a:buChar char="Ø"/>
            </a:pPr>
            <a:r>
              <a:rPr lang="fi-FI" sz="1900" dirty="0"/>
              <a:t>Kesäkuu	19	18	13	10</a:t>
            </a:r>
          </a:p>
          <a:p>
            <a:pPr>
              <a:buFont typeface="Wingdings" pitchFamily="2" charset="2"/>
              <a:buChar char="Ø"/>
            </a:pPr>
            <a:r>
              <a:rPr lang="fi-FI" sz="1900" dirty="0"/>
              <a:t>Heinäkuu	21	23	22	19</a:t>
            </a:r>
          </a:p>
          <a:p>
            <a:pPr>
              <a:buFont typeface="Wingdings" pitchFamily="2" charset="2"/>
              <a:buChar char="Ø"/>
            </a:pPr>
            <a:r>
              <a:rPr lang="fi-FI" sz="1900" dirty="0"/>
              <a:t>Elokuu	11	16	13	0</a:t>
            </a:r>
          </a:p>
          <a:p>
            <a:pPr>
              <a:buFont typeface="Wingdings" pitchFamily="2" charset="2"/>
              <a:buChar char="Ø"/>
            </a:pPr>
            <a:r>
              <a:rPr lang="fi-FI" sz="1900" dirty="0"/>
              <a:t>Syyskuu	3	8	6	7</a:t>
            </a:r>
          </a:p>
          <a:p>
            <a:pPr>
              <a:buFont typeface="Wingdings" pitchFamily="2" charset="2"/>
              <a:buChar char="Ø"/>
            </a:pPr>
            <a:r>
              <a:rPr lang="fi-FI" sz="1900" dirty="0"/>
              <a:t>Lokakuu	1	3	2	3</a:t>
            </a:r>
          </a:p>
          <a:p>
            <a:pPr>
              <a:buFont typeface="Wingdings" pitchFamily="2" charset="2"/>
              <a:buChar char="Ø"/>
            </a:pPr>
            <a:endParaRPr lang="fi-FI" sz="1900" dirty="0"/>
          </a:p>
        </p:txBody>
      </p:sp>
      <p:sp>
        <p:nvSpPr>
          <p:cNvPr id="2" name="Otsikko 1"/>
          <p:cNvSpPr>
            <a:spLocks noGrp="1"/>
          </p:cNvSpPr>
          <p:nvPr>
            <p:ph type="title"/>
          </p:nvPr>
        </p:nvSpPr>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11</a:t>
            </a:fld>
            <a:endParaRPr lang="fi-FI"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normAutofit/>
          </a:bodyPr>
          <a:lstStyle/>
          <a:p>
            <a:pPr>
              <a:buNone/>
            </a:pPr>
            <a:r>
              <a:rPr lang="fi-FI" sz="2400" dirty="0"/>
              <a:t> </a:t>
            </a:r>
          </a:p>
        </p:txBody>
      </p:sp>
      <p:sp>
        <p:nvSpPr>
          <p:cNvPr id="2" name="Otsikko 1"/>
          <p:cNvSpPr>
            <a:spLocks noGrp="1"/>
          </p:cNvSpPr>
          <p:nvPr>
            <p:ph type="title"/>
          </p:nvPr>
        </p:nvSpPr>
        <p:spPr>
          <a:xfrm>
            <a:off x="457200" y="404664"/>
            <a:ext cx="8229600" cy="864096"/>
          </a:xfrm>
        </p:spPr>
        <p:txBody>
          <a:bodyPr>
            <a:normAutofit fontScale="90000"/>
          </a:bodyPr>
          <a:lstStyle/>
          <a:p>
            <a:r>
              <a:rPr lang="fi-FI" b="1" dirty="0"/>
              <a:t>TOIMINTAKERTOMUS VUODELTA 2020</a:t>
            </a:r>
            <a:endParaRPr lang="fi-FI" dirty="0"/>
          </a:p>
        </p:txBody>
      </p:sp>
      <p:sp>
        <p:nvSpPr>
          <p:cNvPr id="6" name="Dian numeron paikkamerkki 5"/>
          <p:cNvSpPr>
            <a:spLocks noGrp="1"/>
          </p:cNvSpPr>
          <p:nvPr>
            <p:ph type="sldNum" sz="quarter" idx="12"/>
          </p:nvPr>
        </p:nvSpPr>
        <p:spPr/>
        <p:txBody>
          <a:bodyPr/>
          <a:lstStyle/>
          <a:p>
            <a:fld id="{1CCCDABC-9F58-4283-97E5-6C69CA526533}" type="slidenum">
              <a:rPr lang="fi-FI" smtClean="0"/>
              <a:pPr/>
              <a:t>12</a:t>
            </a:fld>
            <a:endParaRPr lang="fi-FI" dirty="0"/>
          </a:p>
        </p:txBody>
      </p:sp>
      <p:graphicFrame>
        <p:nvGraphicFramePr>
          <p:cNvPr id="8" name="Kaavio 7"/>
          <p:cNvGraphicFramePr/>
          <p:nvPr>
            <p:extLst>
              <p:ext uri="{D42A27DB-BD31-4B8C-83A1-F6EECF244321}">
                <p14:modId xmlns:p14="http://schemas.microsoft.com/office/powerpoint/2010/main" val="1039795784"/>
              </p:ext>
            </p:extLst>
          </p:nvPr>
        </p:nvGraphicFramePr>
        <p:xfrm>
          <a:off x="107504" y="1340768"/>
          <a:ext cx="8928992" cy="55172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an numeron paikkamerkki 2"/>
          <p:cNvSpPr>
            <a:spLocks noGrp="1"/>
          </p:cNvSpPr>
          <p:nvPr>
            <p:ph type="sldNum" sz="quarter" idx="12"/>
          </p:nvPr>
        </p:nvSpPr>
        <p:spPr/>
        <p:txBody>
          <a:bodyPr/>
          <a:lstStyle/>
          <a:p>
            <a:fld id="{1CCCDABC-9F58-4283-97E5-6C69CA526533}" type="slidenum">
              <a:rPr lang="fi-FI" smtClean="0"/>
              <a:pPr/>
              <a:t>13</a:t>
            </a:fld>
            <a:endParaRPr lang="fi-FI" dirty="0"/>
          </a:p>
        </p:txBody>
      </p:sp>
      <p:sp>
        <p:nvSpPr>
          <p:cNvPr id="4" name="Otsikko 3"/>
          <p:cNvSpPr>
            <a:spLocks noGrp="1"/>
          </p:cNvSpPr>
          <p:nvPr>
            <p:ph type="title"/>
          </p:nvPr>
        </p:nvSpPr>
        <p:spPr>
          <a:xfrm>
            <a:off x="457200" y="188640"/>
            <a:ext cx="8229600" cy="1656184"/>
          </a:xfrm>
        </p:spPr>
        <p:txBody>
          <a:bodyPr>
            <a:normAutofit fontScale="90000"/>
          </a:bodyPr>
          <a:lstStyle/>
          <a:p>
            <a:r>
              <a:rPr lang="fi-FI" b="1" dirty="0"/>
              <a:t>TOIMINTAKERTOMUS VUODELTA v.2020</a:t>
            </a:r>
            <a:r>
              <a:rPr lang="fi-FI" sz="2700" b="1" dirty="0"/>
              <a:t>  </a:t>
            </a:r>
            <a:br>
              <a:rPr lang="fi-FI" sz="2700" b="1" dirty="0"/>
            </a:br>
            <a:r>
              <a:rPr lang="fi-FI" sz="2700" b="1" dirty="0"/>
              <a:t>Mökin käyttö v.2016 81 vrk, v.2017 65 vrk ja v.2018 57 vrk. </a:t>
            </a:r>
            <a:endParaRPr lang="fi-FI" sz="27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09331803"/>
              </p:ext>
            </p:extLst>
          </p:nvPr>
        </p:nvGraphicFramePr>
        <p:xfrm>
          <a:off x="849561" y="1988840"/>
          <a:ext cx="7444878" cy="413732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CCCDABC-9F58-4283-97E5-6C69CA526533}" type="slidenum">
              <a:rPr lang="fi-FI" smtClean="0"/>
              <a:pPr/>
              <a:t>14</a:t>
            </a:fld>
            <a:endParaRPr lang="fi-FI" dirty="0"/>
          </a:p>
        </p:txBody>
      </p:sp>
      <p:sp>
        <p:nvSpPr>
          <p:cNvPr id="4" name="Title 3"/>
          <p:cNvSpPr>
            <a:spLocks noGrp="1"/>
          </p:cNvSpPr>
          <p:nvPr>
            <p:ph type="title"/>
          </p:nvPr>
        </p:nvSpPr>
        <p:spPr>
          <a:xfrm>
            <a:off x="457200" y="338328"/>
            <a:ext cx="8229600" cy="1362480"/>
          </a:xfrm>
        </p:spPr>
        <p:txBody>
          <a:bodyPr>
            <a:normAutofit fontScale="90000"/>
          </a:bodyPr>
          <a:lstStyle/>
          <a:p>
            <a:r>
              <a:rPr lang="fi-FI" dirty="0"/>
              <a:t>Mökin käyttöaste vuorokaudet 6 vuoden ajalta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92645202"/>
              </p:ext>
            </p:extLst>
          </p:nvPr>
        </p:nvGraphicFramePr>
        <p:xfrm>
          <a:off x="871538" y="2674938"/>
          <a:ext cx="7408862" cy="34512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83749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83568" y="1700808"/>
            <a:ext cx="7408333" cy="4824536"/>
          </a:xfrm>
        </p:spPr>
        <p:txBody>
          <a:bodyPr>
            <a:noAutofit/>
          </a:bodyPr>
          <a:lstStyle/>
          <a:p>
            <a:pPr>
              <a:buFont typeface="Wingdings" pitchFamily="2" charset="2"/>
              <a:buChar char="Ø"/>
            </a:pPr>
            <a:r>
              <a:rPr lang="fi-FI" sz="1600" b="1" dirty="0"/>
              <a:t>4.3</a:t>
            </a:r>
            <a:r>
              <a:rPr lang="fi-FI" sz="1600" dirty="0"/>
              <a:t> </a:t>
            </a:r>
            <a:r>
              <a:rPr lang="fi-FI" sz="1600" b="1" dirty="0"/>
              <a:t>Neuvottelupäivät</a:t>
            </a:r>
          </a:p>
          <a:p>
            <a:pPr>
              <a:buFont typeface="Wingdings" pitchFamily="2" charset="2"/>
              <a:buChar char="Ø"/>
            </a:pPr>
            <a:r>
              <a:rPr lang="fi-FI" sz="1600" b="1" dirty="0"/>
              <a:t>4.4</a:t>
            </a:r>
            <a:r>
              <a:rPr lang="fi-FI" sz="1600" dirty="0"/>
              <a:t> </a:t>
            </a:r>
            <a:r>
              <a:rPr lang="fi-FI" sz="1600" b="1" dirty="0"/>
              <a:t>Koulutus</a:t>
            </a:r>
          </a:p>
          <a:p>
            <a:pPr>
              <a:buFont typeface="Wingdings" panose="05000000000000000000" pitchFamily="2" charset="2"/>
              <a:buChar char="§"/>
            </a:pPr>
            <a:r>
              <a:rPr lang="fi-FI" sz="1600" dirty="0"/>
              <a:t>Edunvalvonta, Luottamusmies, työsuojelu ja ammattiyhdistys koulutukseen osallistui osaston jäseniä</a:t>
            </a:r>
            <a:r>
              <a:rPr lang="fi-FI" sz="1600"/>
              <a:t>. Jukka </a:t>
            </a:r>
            <a:r>
              <a:rPr lang="fi-FI" sz="1600" dirty="0"/>
              <a:t>Kämäräinen ja Mikko Oksman.</a:t>
            </a:r>
          </a:p>
        </p:txBody>
      </p:sp>
      <p:sp>
        <p:nvSpPr>
          <p:cNvPr id="2" name="Otsikko 1"/>
          <p:cNvSpPr>
            <a:spLocks noGrp="1"/>
          </p:cNvSpPr>
          <p:nvPr>
            <p:ph type="title"/>
          </p:nvPr>
        </p:nvSpPr>
        <p:spPr>
          <a:xfrm>
            <a:off x="467544" y="260648"/>
            <a:ext cx="8229600" cy="1152128"/>
          </a:xfrm>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15</a:t>
            </a:fld>
            <a:endParaRPr lang="fi-FI"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872067" y="1772816"/>
            <a:ext cx="7408333" cy="4353347"/>
          </a:xfrm>
        </p:spPr>
        <p:txBody>
          <a:bodyPr>
            <a:normAutofit fontScale="70000" lnSpcReduction="20000"/>
          </a:bodyPr>
          <a:lstStyle/>
          <a:p>
            <a:pPr>
              <a:buFont typeface="Wingdings" panose="05000000000000000000" pitchFamily="2" charset="2"/>
              <a:buChar char="v"/>
            </a:pPr>
            <a:r>
              <a:rPr lang="fi-FI" sz="3400" dirty="0"/>
              <a:t>Sisältö:</a:t>
            </a:r>
          </a:p>
          <a:p>
            <a:pPr marL="0" indent="0">
              <a:buNone/>
            </a:pPr>
            <a:r>
              <a:rPr lang="fi-FI" dirty="0"/>
              <a:t>1	Johdanto</a:t>
            </a:r>
          </a:p>
          <a:p>
            <a:pPr marL="0" indent="0">
              <a:buNone/>
            </a:pPr>
            <a:r>
              <a:rPr lang="fi-FI" dirty="0"/>
              <a:t>2	Jäsenistö</a:t>
            </a:r>
          </a:p>
          <a:p>
            <a:pPr marL="0" indent="0">
              <a:buNone/>
            </a:pPr>
            <a:r>
              <a:rPr lang="fi-FI" dirty="0"/>
              <a:t>2.1	Osasto 90v juhlat</a:t>
            </a:r>
          </a:p>
          <a:p>
            <a:pPr marL="0" indent="0">
              <a:buNone/>
            </a:pPr>
            <a:r>
              <a:rPr lang="fi-FI" dirty="0"/>
              <a:t>3.	Hallinto ja luottamustoimet</a:t>
            </a:r>
          </a:p>
          <a:p>
            <a:pPr marL="0" indent="0">
              <a:buNone/>
            </a:pPr>
            <a:r>
              <a:rPr lang="fi-FI" dirty="0"/>
              <a:t>3.1	Raideammattilaisten Osasto 52 JHL ry:n kokoukset</a:t>
            </a:r>
          </a:p>
          <a:p>
            <a:pPr marL="0" indent="0">
              <a:buNone/>
            </a:pPr>
            <a:r>
              <a:rPr lang="fi-FI" dirty="0"/>
              <a:t>3.2	Osasto 52:en hallitus</a:t>
            </a:r>
          </a:p>
          <a:p>
            <a:pPr marL="0" indent="0">
              <a:buNone/>
            </a:pPr>
            <a:r>
              <a:rPr lang="fi-FI" dirty="0"/>
              <a:t>3.3    	Luottamusmiehet 2019</a:t>
            </a:r>
          </a:p>
          <a:p>
            <a:pPr marL="0" indent="0">
              <a:buNone/>
            </a:pPr>
            <a:r>
              <a:rPr lang="fi-FI" dirty="0"/>
              <a:t>3.4   	Raideammattilaisten yhteisjärjestön edustajat</a:t>
            </a:r>
          </a:p>
          <a:p>
            <a:pPr marL="0" indent="0">
              <a:buNone/>
            </a:pPr>
            <a:r>
              <a:rPr lang="fi-FI" dirty="0"/>
              <a:t>3.5	</a:t>
            </a:r>
            <a:r>
              <a:rPr lang="fi-FI" dirty="0" err="1"/>
              <a:t>JHL:n</a:t>
            </a:r>
            <a:r>
              <a:rPr lang="fi-FI" dirty="0"/>
              <a:t> edustajiston edustaja</a:t>
            </a:r>
          </a:p>
          <a:p>
            <a:pPr marL="0" indent="0">
              <a:buNone/>
            </a:pPr>
            <a:r>
              <a:rPr lang="fi-FI" dirty="0"/>
              <a:t>3.6	</a:t>
            </a:r>
            <a:r>
              <a:rPr lang="fi-FI" dirty="0" err="1"/>
              <a:t>JHL:n</a:t>
            </a:r>
            <a:r>
              <a:rPr lang="fi-FI" dirty="0"/>
              <a:t> alueryhmän ja TSL:n edustajat </a:t>
            </a:r>
          </a:p>
          <a:p>
            <a:pPr marL="0" indent="0">
              <a:buNone/>
            </a:pPr>
            <a:r>
              <a:rPr lang="fi-FI" dirty="0"/>
              <a:t>4.	Toiminta</a:t>
            </a:r>
          </a:p>
          <a:p>
            <a:pPr marL="0" indent="0">
              <a:buNone/>
            </a:pPr>
            <a:r>
              <a:rPr lang="fi-FI" dirty="0"/>
              <a:t>4.1	Pilkki kilpailut</a:t>
            </a:r>
          </a:p>
          <a:p>
            <a:pPr marL="0" indent="0">
              <a:buNone/>
            </a:pPr>
            <a:r>
              <a:rPr lang="fi-FI" dirty="0"/>
              <a:t>4.2	Kesänviettopaikka</a:t>
            </a:r>
          </a:p>
          <a:p>
            <a:pPr marL="0" indent="0">
              <a:buNone/>
            </a:pPr>
            <a:r>
              <a:rPr lang="fi-FI" dirty="0"/>
              <a:t>4.3	Neuvottelupäivät</a:t>
            </a:r>
          </a:p>
          <a:p>
            <a:pPr marL="0" indent="0">
              <a:buNone/>
            </a:pPr>
            <a:r>
              <a:rPr lang="fi-FI" dirty="0"/>
              <a:t>4.4	Koulutus</a:t>
            </a:r>
          </a:p>
          <a:p>
            <a:pPr marL="0" indent="0">
              <a:buNone/>
            </a:pPr>
            <a:endParaRPr lang="fi-FI" dirty="0"/>
          </a:p>
        </p:txBody>
      </p:sp>
      <p:sp>
        <p:nvSpPr>
          <p:cNvPr id="3" name="Otsikko 2"/>
          <p:cNvSpPr>
            <a:spLocks noGrp="1"/>
          </p:cNvSpPr>
          <p:nvPr>
            <p:ph type="title"/>
          </p:nvPr>
        </p:nvSpPr>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2</a:t>
            </a:fld>
            <a:endParaRPr lang="fi-FI" dirty="0"/>
          </a:p>
        </p:txBody>
      </p:sp>
    </p:spTree>
    <p:extLst>
      <p:ext uri="{BB962C8B-B14F-4D97-AF65-F5344CB8AC3E}">
        <p14:creationId xmlns:p14="http://schemas.microsoft.com/office/powerpoint/2010/main" val="11330797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67544" y="1268760"/>
            <a:ext cx="8229600" cy="5472608"/>
          </a:xfrm>
        </p:spPr>
        <p:txBody>
          <a:bodyPr>
            <a:noAutofit/>
          </a:bodyPr>
          <a:lstStyle/>
          <a:p>
            <a:pPr>
              <a:buNone/>
            </a:pPr>
            <a:endParaRPr lang="fi-FI" sz="1400" dirty="0"/>
          </a:p>
          <a:p>
            <a:pPr>
              <a:buFont typeface="Wingdings" pitchFamily="2" charset="2"/>
              <a:buChar char="Ø"/>
            </a:pPr>
            <a:r>
              <a:rPr lang="fi-FI" sz="1800" b="1" dirty="0"/>
              <a:t>1. JOHDANTO</a:t>
            </a:r>
          </a:p>
          <a:p>
            <a:pPr>
              <a:buFont typeface="Wingdings" pitchFamily="2" charset="2"/>
              <a:buChar char="§"/>
            </a:pPr>
            <a:r>
              <a:rPr lang="fi-FI" sz="1800" dirty="0"/>
              <a:t>Vuosi 2019 oli VR:llä muutosten aikaa. Vr matkustajaliikenne ja Avecra niin sanotusti yhdistynyt, tuli sanonta </a:t>
            </a:r>
            <a:r>
              <a:rPr lang="fi-FI" sz="1800" dirty="0" err="1"/>
              <a:t>oneCrew</a:t>
            </a:r>
            <a:r>
              <a:rPr lang="fi-FI" sz="1800" dirty="0"/>
              <a:t> (</a:t>
            </a:r>
            <a:r>
              <a:rPr lang="fi-FI" sz="1800" dirty="0" err="1"/>
              <a:t>OC)matka</a:t>
            </a:r>
            <a:r>
              <a:rPr lang="fi-FI" sz="1800" dirty="0"/>
              <a:t>. Osasto 52, luottamushenkilöillä oli myös haasteellista pysyä mukana muutoksissa. Suurimpina mainittakoon työvuorot, työ hyvinvointi, Onecrew,  pilotti hankkeet ja jaksaminen työssä. VR:n organisaatio muutokset johtoportaassa ja esimies portaassa. Junahenkilökunnan esimiehiä on itä – suomen alueella Joensuussa 2 henkilöä</a:t>
            </a:r>
          </a:p>
          <a:p>
            <a:pPr>
              <a:buFont typeface="Wingdings" pitchFamily="2" charset="2"/>
              <a:buChar char="§"/>
            </a:pPr>
            <a:r>
              <a:rPr lang="fi-FI" sz="1800" dirty="0"/>
              <a:t>Valtiovalta on myöntänyt Joensuun ratapiha remonttiin ja kehittämiseen 77 milj. euroa. Remontti alkaa v. 2020.</a:t>
            </a:r>
          </a:p>
          <a:p>
            <a:pPr>
              <a:buFont typeface="Wingdings" pitchFamily="2" charset="2"/>
              <a:buChar char="§"/>
            </a:pPr>
            <a:r>
              <a:rPr lang="fi-FI" sz="1800" dirty="0"/>
              <a:t> Vuorosuunnittelu ja vuorotauluja muuteltiin vain vähän.</a:t>
            </a:r>
          </a:p>
          <a:p>
            <a:pPr>
              <a:buFont typeface="Wingdings" pitchFamily="2" charset="2"/>
              <a:buChar char="§"/>
            </a:pPr>
            <a:r>
              <a:rPr lang="fi-FI" sz="1800" dirty="0"/>
              <a:t>Junavuoroja on tullut lisää, kun kiskobusseihin tuli konduktööri miehitystarve joka on 25%.</a:t>
            </a:r>
          </a:p>
          <a:p>
            <a:pPr>
              <a:buFont typeface="Wingdings" pitchFamily="2" charset="2"/>
              <a:buChar char="§"/>
            </a:pPr>
            <a:r>
              <a:rPr lang="fi-FI" sz="1800" dirty="0"/>
              <a:t>Positiivisena voidaan  todeta ,että VR:llä kokonaisuudellaan menee hyvin tuloksellisesti, matkustaja määrät ovat kasvaneet ympäri suomea hyvin. Uutta henkilökuntaa on ruvettu ottamaan VR:lle takaisin. Matkustajaliikenteeseenkin on otettu uusia konduktöörejä 3 henkilöä 90h sopimuksella.</a:t>
            </a:r>
          </a:p>
          <a:p>
            <a:endParaRPr lang="fi-FI" sz="1600" dirty="0"/>
          </a:p>
        </p:txBody>
      </p:sp>
      <p:sp>
        <p:nvSpPr>
          <p:cNvPr id="2" name="Otsikko 1"/>
          <p:cNvSpPr>
            <a:spLocks noGrp="1"/>
          </p:cNvSpPr>
          <p:nvPr>
            <p:ph type="title"/>
          </p:nvPr>
        </p:nvSpPr>
        <p:spPr>
          <a:xfrm>
            <a:off x="467544" y="620688"/>
            <a:ext cx="8229600" cy="864096"/>
          </a:xfrm>
        </p:spPr>
        <p:txBody>
          <a:bodyPr>
            <a:normAutofit fontScale="90000"/>
          </a:bodyPr>
          <a:lstStyle/>
          <a:p>
            <a:r>
              <a:rPr lang="fi-FI" b="1" dirty="0"/>
              <a:t>TOIMINTAKERTOMUS VUODELTA 2020</a:t>
            </a:r>
            <a:br>
              <a:rPr lang="fi-FI" dirty="0"/>
            </a:b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3</a:t>
            </a:fld>
            <a:endParaRPr lang="fi-FI"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395536" y="1591056"/>
            <a:ext cx="8424935" cy="4928616"/>
          </a:xfrm>
        </p:spPr>
        <p:txBody>
          <a:bodyPr>
            <a:normAutofit/>
          </a:bodyPr>
          <a:lstStyle/>
          <a:p>
            <a:pPr>
              <a:buFont typeface="Wingdings" panose="05000000000000000000" pitchFamily="2" charset="2"/>
              <a:buChar char="Ø"/>
            </a:pPr>
            <a:r>
              <a:rPr lang="fi-FI" sz="1800" b="1" dirty="0"/>
              <a:t>1. Johdanto</a:t>
            </a:r>
          </a:p>
          <a:p>
            <a:pPr>
              <a:buFont typeface="Wingdings" panose="05000000000000000000" pitchFamily="2" charset="2"/>
              <a:buChar char="§"/>
            </a:pPr>
            <a:r>
              <a:rPr lang="fi-FI" sz="1800" dirty="0"/>
              <a:t>Työsuojeluvaltuutetut valittu uudelleen vuosille 2019 - 2022 . Työsuojeluvaalit pidetty  ja työsuojeluvaltuutetuksi Itä ja etelä suomeen tuli Helsingistä Teppo Kääriäinen.</a:t>
            </a:r>
          </a:p>
          <a:p>
            <a:pPr>
              <a:buFont typeface="Wingdings" panose="05000000000000000000" pitchFamily="2" charset="2"/>
              <a:buChar char="§"/>
            </a:pPr>
            <a:r>
              <a:rPr lang="fi-FI" sz="1800" dirty="0"/>
              <a:t>Pääluottamusmies ja luottamusmies valinnat on tehty vuosille 2019 – 2022. Matkustajaliikenteessä Itä -suomen alue laajeni yhdellä miehityspisteellä nyt niitä on 4kpl. Kuopio, Kouvola, Jyväskylä ja Joensuu. </a:t>
            </a:r>
          </a:p>
          <a:p>
            <a:pPr>
              <a:buFont typeface="Wingdings" panose="05000000000000000000" pitchFamily="2" charset="2"/>
              <a:buChar char="§"/>
            </a:pPr>
            <a:r>
              <a:rPr lang="fi-FI" sz="1800" dirty="0"/>
              <a:t>Raideammattilaisten osasto 52 JHL ry omat kotisivut on kanava, joilla saadaan aktivoitua ja informoitua jäseniä paremmin yhdistyksen toiminnasta, </a:t>
            </a:r>
            <a:r>
              <a:rPr lang="fi-FI" sz="1800" dirty="0" err="1"/>
              <a:t>JHL:n</a:t>
            </a:r>
            <a:r>
              <a:rPr lang="fi-FI" sz="1800" dirty="0"/>
              <a:t> toiminnasta, Raideammattilaisten yhteisjärjestön toiminnasta ja muista jäseniin liittyvästä toiminnasta ja asioista. Kotisivu ohjelma on </a:t>
            </a:r>
            <a:r>
              <a:rPr lang="fi-FI" sz="1800" dirty="0" err="1"/>
              <a:t>JHL:n</a:t>
            </a:r>
            <a:r>
              <a:rPr lang="fi-FI" sz="1800" dirty="0"/>
              <a:t> yhdistysavain. Osaston kotisivuja päivittäjät puheenjohtaja Jukka Kämäräisen lisäksi Anssi Vartiainen ja Sanna Turunen. Kotisivujen osoite on </a:t>
            </a:r>
            <a:r>
              <a:rPr lang="fi-FI" sz="1800" b="1" dirty="0"/>
              <a:t>osasto52jhl@yhdistys.fi </a:t>
            </a:r>
          </a:p>
          <a:p>
            <a:pPr>
              <a:buFont typeface="Wingdings" panose="05000000000000000000" pitchFamily="2" charset="2"/>
              <a:buChar char="§"/>
            </a:pPr>
            <a:r>
              <a:rPr lang="fi-FI" sz="1800" dirty="0"/>
              <a:t>Osasto 52 täytti 14.3.2019 90 vuotta. 90v juhlat vietettiin 30.11.2019 hotelli ravintola Juliessa</a:t>
            </a:r>
          </a:p>
          <a:p>
            <a:pPr marL="0" indent="0">
              <a:buNone/>
            </a:pPr>
            <a:endParaRPr lang="fi-FI" dirty="0"/>
          </a:p>
        </p:txBody>
      </p:sp>
      <p:sp>
        <p:nvSpPr>
          <p:cNvPr id="3" name="Dian numeron paikkamerkki 2"/>
          <p:cNvSpPr>
            <a:spLocks noGrp="1"/>
          </p:cNvSpPr>
          <p:nvPr>
            <p:ph type="sldNum" sz="quarter" idx="12"/>
          </p:nvPr>
        </p:nvSpPr>
        <p:spPr/>
        <p:txBody>
          <a:bodyPr/>
          <a:lstStyle/>
          <a:p>
            <a:fld id="{1CCCDABC-9F58-4283-97E5-6C69CA526533}" type="slidenum">
              <a:rPr lang="fi-FI" smtClean="0"/>
              <a:pPr/>
              <a:t>4</a:t>
            </a:fld>
            <a:endParaRPr lang="fi-FI" dirty="0"/>
          </a:p>
        </p:txBody>
      </p:sp>
      <p:sp>
        <p:nvSpPr>
          <p:cNvPr id="4" name="Otsikko 3"/>
          <p:cNvSpPr>
            <a:spLocks noGrp="1"/>
          </p:cNvSpPr>
          <p:nvPr>
            <p:ph type="title"/>
          </p:nvPr>
        </p:nvSpPr>
        <p:spPr/>
        <p:txBody>
          <a:bodyPr>
            <a:normAutofit fontScale="90000"/>
          </a:bodyPr>
          <a:lstStyle/>
          <a:p>
            <a:r>
              <a:rPr lang="fi-FI" b="1" dirty="0"/>
              <a:t>TOIMINTAKERTOMUS VUODELTA 2020</a:t>
            </a:r>
            <a:endParaRPr lang="fi-FI" dirty="0"/>
          </a:p>
        </p:txBody>
      </p:sp>
    </p:spTree>
    <p:extLst>
      <p:ext uri="{BB962C8B-B14F-4D97-AF65-F5344CB8AC3E}">
        <p14:creationId xmlns:p14="http://schemas.microsoft.com/office/powerpoint/2010/main" val="1775620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323528" y="1772816"/>
            <a:ext cx="8640960" cy="4536504"/>
          </a:xfrm>
        </p:spPr>
        <p:txBody>
          <a:bodyPr>
            <a:normAutofit fontScale="47500" lnSpcReduction="20000"/>
          </a:bodyPr>
          <a:lstStyle/>
          <a:p>
            <a:pPr>
              <a:buFont typeface="Wingdings" panose="05000000000000000000" pitchFamily="2" charset="2"/>
              <a:buChar char="Ø"/>
            </a:pPr>
            <a:r>
              <a:rPr lang="fi-FI" sz="3800" b="1" dirty="0"/>
              <a:t>1. Johdanto</a:t>
            </a:r>
            <a:endParaRPr lang="fi-FI" sz="3800" dirty="0"/>
          </a:p>
          <a:p>
            <a:pPr>
              <a:buFont typeface="Wingdings" pitchFamily="2" charset="2"/>
              <a:buChar char="§"/>
            </a:pPr>
            <a:r>
              <a:rPr lang="fi-FI" sz="3800" dirty="0"/>
              <a:t>Työehtosopimus, joka sisältää Rautatieliikenteeseen liittyvät työt, Rautatiekalustoon liittyvät työt sekä Radanpitoon ja ratalaitteisiin liittyviä töitä. Varsinaisen soveltamisalan piirissä on n.5000 työntekijää ja jäseniä n. 4500. perusteella työmarkkinakeskusjärjestöt sopivat  jakson palkkaratkaisusta. </a:t>
            </a:r>
          </a:p>
          <a:p>
            <a:pPr>
              <a:buFont typeface="Wingdings" pitchFamily="2" charset="2"/>
              <a:buChar char="§"/>
            </a:pPr>
            <a:r>
              <a:rPr lang="fi-FI" sz="3800" dirty="0"/>
              <a:t>Palkkoihin yleiskorotuksia tuli 1.4.2019 1.6%  ja paikallinen erä 0,3%, koskien myös lisiä, Työhönsidonnaisuuslisä, kielilisä, kielitaitolisä, yölisä, </a:t>
            </a:r>
            <a:r>
              <a:rPr lang="fi-FI" sz="3800" dirty="0" err="1"/>
              <a:t>Lm/tsv-</a:t>
            </a:r>
            <a:r>
              <a:rPr lang="fi-FI" sz="3800" dirty="0"/>
              <a:t> palkkio ja pylväs-mastolisä.</a:t>
            </a:r>
          </a:p>
          <a:p>
            <a:pPr>
              <a:buFont typeface="Wingdings" pitchFamily="2" charset="2"/>
              <a:buChar char="§"/>
            </a:pPr>
            <a:r>
              <a:rPr lang="fi-FI" sz="3800" dirty="0"/>
              <a:t>KIKY sopimus on astunut voimaan täydellä teholla. Työ aikaa on tullut 24h vuodessa.</a:t>
            </a:r>
          </a:p>
          <a:p>
            <a:pPr>
              <a:buFont typeface="Wingdings" pitchFamily="2" charset="2"/>
              <a:buChar char="§"/>
            </a:pPr>
            <a:r>
              <a:rPr lang="fi-FI" sz="3800" b="1" dirty="0"/>
              <a:t>Työhyvinvointi ja työurien pidentäminen.</a:t>
            </a:r>
            <a:endParaRPr lang="fi-FI" sz="3800" dirty="0"/>
          </a:p>
          <a:p>
            <a:pPr>
              <a:buFont typeface="Wingdings" pitchFamily="2" charset="2"/>
              <a:buChar char="§"/>
            </a:pPr>
            <a:r>
              <a:rPr lang="fi-FI" sz="3800" b="1" dirty="0"/>
              <a:t>Työryhmät. </a:t>
            </a:r>
          </a:p>
          <a:p>
            <a:pPr>
              <a:buNone/>
            </a:pPr>
            <a:r>
              <a:rPr lang="fi-FI" sz="3800" b="1" dirty="0"/>
              <a:t>	</a:t>
            </a:r>
            <a:r>
              <a:rPr lang="fi-FI" sz="3800" dirty="0"/>
              <a:t>Voimassa olevan työehtosopimuksen allekirjoituspöytäkirjan mukainen työehtosopimuksen selkeyttämistyöryhmä jatkaa työskentelyään. Uusia työryhmiä perustetaan neljä kappaletta koskien jokaista palkkaliitettä, koskien mm. kilpailukykyä ratatöissä, työaikaa varikoilla, työaika- ja suunnittelujärjestelmiä työaikalain 7§ alaisissa töissä. Asioiden käsittelyä VR yhtymässä jatketaan jatkuvan neuvottelun periaatteella. Vuoden 2019 aikana ei ole käyty neuvotteluja.</a:t>
            </a:r>
          </a:p>
          <a:p>
            <a:pPr>
              <a:buFont typeface="Wingdings" pitchFamily="2" charset="2"/>
              <a:buChar char="§"/>
            </a:pPr>
            <a:endParaRPr lang="fi-FI" dirty="0"/>
          </a:p>
        </p:txBody>
      </p:sp>
      <p:sp>
        <p:nvSpPr>
          <p:cNvPr id="3" name="Otsikko 2"/>
          <p:cNvSpPr>
            <a:spLocks noGrp="1"/>
          </p:cNvSpPr>
          <p:nvPr>
            <p:ph type="title"/>
          </p:nvPr>
        </p:nvSpPr>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5</a:t>
            </a:fld>
            <a:endParaRPr lang="fi-FI" dirty="0"/>
          </a:p>
        </p:txBody>
      </p:sp>
    </p:spTree>
    <p:extLst>
      <p:ext uri="{BB962C8B-B14F-4D97-AF65-F5344CB8AC3E}">
        <p14:creationId xmlns:p14="http://schemas.microsoft.com/office/powerpoint/2010/main" val="1982696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591056"/>
            <a:ext cx="8435279" cy="5024232"/>
          </a:xfrm>
        </p:spPr>
        <p:txBody>
          <a:bodyPr>
            <a:normAutofit/>
          </a:bodyPr>
          <a:lstStyle/>
          <a:p>
            <a:pPr>
              <a:buFont typeface="Wingdings" pitchFamily="2" charset="2"/>
              <a:buChar char="Ø"/>
            </a:pPr>
            <a:r>
              <a:rPr lang="fi-FI" b="1" dirty="0"/>
              <a:t>2. JÄSENISTÖ </a:t>
            </a:r>
            <a:endParaRPr lang="fi-FI" dirty="0"/>
          </a:p>
          <a:p>
            <a:pPr>
              <a:buFont typeface="Wingdings" pitchFamily="2" charset="2"/>
              <a:buChar char="§"/>
            </a:pPr>
            <a:r>
              <a:rPr lang="fi-FI" sz="1600" dirty="0"/>
              <a:t>Raideammattilaisten osasto 52 JHL ry:n jäsenten määrä toimintakaudella oli 280 joka on lasku suunnassa.</a:t>
            </a:r>
          </a:p>
          <a:p>
            <a:pPr>
              <a:buFont typeface="Wingdings" pitchFamily="2" charset="2"/>
              <a:buChar char="§"/>
            </a:pPr>
            <a:r>
              <a:rPr lang="fi-FI" sz="1600" dirty="0"/>
              <a:t>Työssä olijat </a:t>
            </a:r>
            <a:r>
              <a:rPr lang="fi-FI" sz="1600" dirty="0" err="1"/>
              <a:t>jäseisnet</a:t>
            </a:r>
            <a:r>
              <a:rPr lang="fi-FI" sz="1600" dirty="0"/>
              <a:t> 70 ja eläkeläiset 210 jäsentä. </a:t>
            </a:r>
          </a:p>
          <a:p>
            <a:pPr>
              <a:buFont typeface="Wingdings" pitchFamily="2" charset="2"/>
              <a:buChar char="§"/>
            </a:pPr>
            <a:r>
              <a:rPr lang="fi-FI" sz="1600" dirty="0"/>
              <a:t>Ikäjakauma 21 – 30  4 jäsentä, 31 – 40 20 jäsentä, 41 – 50 18 jäsentä, 51 – 60 35 jäsentä ja yli 61 - 70 95 ja yli 71.v 120 jäsentä. Osastosta Vapaa jäseniä 200. Uusia jäseniä osastoon tuli 3 matkustajaliikenteeseen. Radan ja logistiikan puolelle ei ole tullut uusia osaston jäseniä. Muutamia jäseniä on eronnut osastosta erimielisyyksien takia.</a:t>
            </a:r>
          </a:p>
          <a:p>
            <a:pPr>
              <a:buFont typeface="Wingdings" pitchFamily="2" charset="2"/>
              <a:buChar char="Ø"/>
            </a:pPr>
            <a:r>
              <a:rPr lang="fi-FI" sz="1600" dirty="0"/>
              <a:t>2.1 Osasto 90 vuotta</a:t>
            </a:r>
          </a:p>
          <a:p>
            <a:pPr>
              <a:buFont typeface="Wingdings" panose="05000000000000000000" pitchFamily="2" charset="2"/>
              <a:buChar char="§"/>
            </a:pPr>
            <a:r>
              <a:rPr lang="fi-FI" sz="1600" dirty="0"/>
              <a:t>Osaston 90 vuotta juhlat vietettiin Hotelli raviuintola Juliessa 30.11. Juhlatoimikuntana oli hallituksesta Sanna Turunen, Jukka Kämäräinen, Sulo Pikkarainen, Mikko </a:t>
            </a:r>
            <a:r>
              <a:rPr lang="fi-FI" sz="1600" dirty="0" err="1"/>
              <a:t>Oksman</a:t>
            </a:r>
            <a:r>
              <a:rPr lang="fi-FI" sz="1600" dirty="0"/>
              <a:t> ja Mika </a:t>
            </a:r>
            <a:r>
              <a:rPr lang="fi-FI" sz="1600" dirty="0" err="1"/>
              <a:t>Nilmanen</a:t>
            </a:r>
            <a:r>
              <a:rPr lang="fi-FI" sz="1600" dirty="0"/>
              <a:t>.  90v Juhlissa oli paikalla 30 henkeä. Osaston Puheenjohtaja Jukka Kämäräinen piti puheen kertoen osaston historiasta, nykytilasta ja tulevasta. Kutsuvieraana oli Kansanedustaja Seppo Eskelinen joka piti puheen Maanhallituksen toimista raideliikenteen kehittämiseksi ja onnitteli 90v osastoa. JHL:n eikä Raideammattilaisten yhteisjärjestöstä kutsuvieraita ei ollut paikalla. </a:t>
            </a:r>
          </a:p>
          <a:p>
            <a:pPr>
              <a:buNone/>
            </a:pPr>
            <a:endParaRPr lang="fi-FI" dirty="0"/>
          </a:p>
        </p:txBody>
      </p:sp>
      <p:sp>
        <p:nvSpPr>
          <p:cNvPr id="2" name="Otsikko 1"/>
          <p:cNvSpPr>
            <a:spLocks noGrp="1"/>
          </p:cNvSpPr>
          <p:nvPr>
            <p:ph type="title"/>
          </p:nvPr>
        </p:nvSpPr>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6</a:t>
            </a:fld>
            <a:endParaRPr lang="fi-FI"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a:extLst>
              <a:ext uri="{FF2B5EF4-FFF2-40B4-BE49-F238E27FC236}">
                <a16:creationId xmlns:a16="http://schemas.microsoft.com/office/drawing/2014/main" id="{1E727B32-390E-48D4-BC83-6695558F8784}"/>
              </a:ext>
            </a:extLst>
          </p:cNvPr>
          <p:cNvSpPr>
            <a:spLocks noGrp="1"/>
          </p:cNvSpPr>
          <p:nvPr>
            <p:ph idx="1"/>
          </p:nvPr>
        </p:nvSpPr>
        <p:spPr>
          <a:xfrm>
            <a:off x="872067" y="2060848"/>
            <a:ext cx="7408333" cy="4065315"/>
          </a:xfrm>
        </p:spPr>
        <p:txBody>
          <a:bodyPr>
            <a:normAutofit fontScale="92500" lnSpcReduction="20000"/>
          </a:bodyPr>
          <a:lstStyle/>
          <a:p>
            <a:pPr>
              <a:buFont typeface="Wingdings" pitchFamily="2" charset="2"/>
              <a:buChar char="Ø"/>
            </a:pPr>
            <a:r>
              <a:rPr lang="fi-FI" b="1" dirty="0"/>
              <a:t>3. HALLINTO </a:t>
            </a:r>
            <a:endParaRPr lang="fi-FI" dirty="0"/>
          </a:p>
          <a:p>
            <a:pPr>
              <a:buFont typeface="Wingdings" pitchFamily="2" charset="2"/>
              <a:buChar char="Ø"/>
            </a:pPr>
            <a:r>
              <a:rPr lang="fi-FI" b="1" dirty="0"/>
              <a:t>3.1 Raideammattilaisten Osasto 52 JHL ry:n kokoukset </a:t>
            </a:r>
            <a:endParaRPr lang="fi-FI" dirty="0"/>
          </a:p>
          <a:p>
            <a:pPr>
              <a:buFont typeface="Wingdings" pitchFamily="2" charset="2"/>
              <a:buChar char="§"/>
            </a:pPr>
            <a:r>
              <a:rPr lang="fi-FI" dirty="0"/>
              <a:t>Kevätkokous pidettiin kokous ja Aittarannassa 17.3 tarjolla oli juomaa, ruokaa ja saunomista. Kokoukseen osallistui 10 jäsentä. </a:t>
            </a:r>
          </a:p>
          <a:p>
            <a:pPr>
              <a:buFont typeface="Wingdings" pitchFamily="2" charset="2"/>
              <a:buChar char="§"/>
            </a:pPr>
            <a:r>
              <a:rPr lang="fi-FI" dirty="0"/>
              <a:t>Syyskokous pidettiin Hotelli ravintola Juliessa 30.11 ja kokoukseen osallistui 9 jäsentä. Hallituksen jäsenille lahjoitettiin pieni muisto hyvin tehdystä työstä jäsenistön hyväksi, jonka jälkeen pidettiin osaston 90 vuotta juhlat  Julien ravintolassa maljojen noston, ruokailun, puheiden ja kukituksien merkeissä. Osaston Hallituksen kuukausikokouksia pidettiin 6 kpl. Osaston Yleiskokouksia 2 kpl.</a:t>
            </a:r>
          </a:p>
          <a:p>
            <a:endParaRPr lang="fi-FI" dirty="0"/>
          </a:p>
        </p:txBody>
      </p:sp>
      <p:sp>
        <p:nvSpPr>
          <p:cNvPr id="3" name="Dian numeron paikkamerkki 2">
            <a:extLst>
              <a:ext uri="{FF2B5EF4-FFF2-40B4-BE49-F238E27FC236}">
                <a16:creationId xmlns:a16="http://schemas.microsoft.com/office/drawing/2014/main" id="{9F6C90B3-74E0-4DDA-BA01-CC0311DDD80D}"/>
              </a:ext>
            </a:extLst>
          </p:cNvPr>
          <p:cNvSpPr>
            <a:spLocks noGrp="1"/>
          </p:cNvSpPr>
          <p:nvPr>
            <p:ph type="sldNum" sz="quarter" idx="12"/>
          </p:nvPr>
        </p:nvSpPr>
        <p:spPr/>
        <p:txBody>
          <a:bodyPr/>
          <a:lstStyle/>
          <a:p>
            <a:fld id="{1CCCDABC-9F58-4283-97E5-6C69CA526533}" type="slidenum">
              <a:rPr lang="fi-FI" smtClean="0"/>
              <a:pPr/>
              <a:t>7</a:t>
            </a:fld>
            <a:endParaRPr lang="fi-FI" dirty="0"/>
          </a:p>
        </p:txBody>
      </p:sp>
      <p:sp>
        <p:nvSpPr>
          <p:cNvPr id="4" name="Otsikko 3">
            <a:extLst>
              <a:ext uri="{FF2B5EF4-FFF2-40B4-BE49-F238E27FC236}">
                <a16:creationId xmlns:a16="http://schemas.microsoft.com/office/drawing/2014/main" id="{630D7FE2-B09E-4AA4-A150-386380B59D23}"/>
              </a:ext>
            </a:extLst>
          </p:cNvPr>
          <p:cNvSpPr>
            <a:spLocks noGrp="1"/>
          </p:cNvSpPr>
          <p:nvPr>
            <p:ph type="title"/>
          </p:nvPr>
        </p:nvSpPr>
        <p:spPr/>
        <p:txBody>
          <a:bodyPr>
            <a:normAutofit fontScale="90000"/>
          </a:bodyPr>
          <a:lstStyle/>
          <a:p>
            <a:r>
              <a:rPr lang="fi-FI" b="1" dirty="0"/>
              <a:t>TOIMINTAKERTOMUS VUODELTA 2020</a:t>
            </a:r>
            <a:endParaRPr lang="fi-FI" dirty="0"/>
          </a:p>
        </p:txBody>
      </p:sp>
    </p:spTree>
    <p:extLst>
      <p:ext uri="{BB962C8B-B14F-4D97-AF65-F5344CB8AC3E}">
        <p14:creationId xmlns:p14="http://schemas.microsoft.com/office/powerpoint/2010/main" val="1679126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57200" y="1340768"/>
            <a:ext cx="8229600" cy="5328592"/>
          </a:xfrm>
        </p:spPr>
        <p:txBody>
          <a:bodyPr>
            <a:normAutofit fontScale="25000" lnSpcReduction="20000"/>
          </a:bodyPr>
          <a:lstStyle/>
          <a:p>
            <a:pPr>
              <a:buFont typeface="Wingdings" pitchFamily="2" charset="2"/>
              <a:buChar char="Ø"/>
            </a:pPr>
            <a:r>
              <a:rPr lang="fi-FI" sz="6400" b="1" dirty="0"/>
              <a:t>3.2 Osasto 52:en hallitus</a:t>
            </a:r>
            <a:endParaRPr lang="fi-FI" sz="6400" dirty="0"/>
          </a:p>
          <a:p>
            <a:pPr>
              <a:buNone/>
            </a:pPr>
            <a:r>
              <a:rPr lang="fi-FI" sz="4800" dirty="0"/>
              <a:t> </a:t>
            </a:r>
          </a:p>
          <a:p>
            <a:pPr>
              <a:buFont typeface="Wingdings" pitchFamily="2" charset="2"/>
              <a:buChar char="Ø"/>
            </a:pPr>
            <a:r>
              <a:rPr lang="fi-FI" sz="4800" b="1" dirty="0"/>
              <a:t>TOIMIHENKILÖT KAUDELLE 2014</a:t>
            </a:r>
          </a:p>
          <a:p>
            <a:pPr>
              <a:buNone/>
            </a:pPr>
            <a:r>
              <a:rPr lang="fi-FI" sz="4800" dirty="0"/>
              <a:t>	Raideammattilaisten Osasto 52 JHL ry Puheenjohtaja		Jukka Kämäräinen	</a:t>
            </a:r>
          </a:p>
          <a:p>
            <a:pPr>
              <a:buNone/>
            </a:pPr>
            <a:r>
              <a:rPr lang="fi-FI" sz="4800" dirty="0"/>
              <a:t>	Raideammattilaisten Osasto 52 JHL ry Varapuheenjohtaja	Aatos Tekokoski	</a:t>
            </a:r>
          </a:p>
          <a:p>
            <a:pPr>
              <a:buNone/>
            </a:pPr>
            <a:r>
              <a:rPr lang="fi-FI" sz="4800" dirty="0"/>
              <a:t>	Raideammattilaisten Osasto 52 JHL ry Taloudenhoitaja	Mikko Oksman</a:t>
            </a:r>
          </a:p>
          <a:p>
            <a:pPr>
              <a:buNone/>
            </a:pPr>
            <a:r>
              <a:rPr lang="fi-FI" sz="4800" dirty="0"/>
              <a:t>	Raideammattilaisten Osasto 52 JHL ry Sihteeri		Sanna Turunen	</a:t>
            </a:r>
          </a:p>
          <a:p>
            <a:pPr>
              <a:buNone/>
            </a:pPr>
            <a:r>
              <a:rPr lang="fi-FI" sz="4800" dirty="0"/>
              <a:t>	Raideammattilaisten Osasto 52 JHL ry Varasihteeri</a:t>
            </a:r>
            <a:r>
              <a:rPr lang="fi-FI" sz="4800" b="1" dirty="0"/>
              <a:t>		</a:t>
            </a:r>
            <a:r>
              <a:rPr lang="fi-FI" sz="4800" dirty="0"/>
              <a:t>Mikko Oksman	</a:t>
            </a:r>
          </a:p>
          <a:p>
            <a:pPr>
              <a:buNone/>
            </a:pPr>
            <a:r>
              <a:rPr lang="fi-FI" sz="4800" dirty="0"/>
              <a:t>	 </a:t>
            </a:r>
          </a:p>
          <a:p>
            <a:pPr>
              <a:buFont typeface="Wingdings" pitchFamily="2" charset="2"/>
              <a:buChar char="Ø"/>
            </a:pPr>
            <a:r>
              <a:rPr lang="fi-FI" sz="4800" b="1" dirty="0"/>
              <a:t>Raideammattilaisten Osasto 52 JHL ry Hallituksen varsinaiset jäsenet  </a:t>
            </a:r>
            <a:endParaRPr lang="fi-FI" sz="4800" dirty="0"/>
          </a:p>
          <a:p>
            <a:pPr>
              <a:buNone/>
            </a:pPr>
            <a:r>
              <a:rPr lang="fi-FI" sz="4800" dirty="0"/>
              <a:t>	Sulo Pikkarainen	Aatos Tekokoski	Mikko Oksman	</a:t>
            </a:r>
          </a:p>
          <a:p>
            <a:pPr>
              <a:buNone/>
            </a:pPr>
            <a:r>
              <a:rPr lang="fi-FI" sz="4800" dirty="0"/>
              <a:t>	Anssi Vartiainen	Aimo Heiskanen	Sanna Turunen	 </a:t>
            </a:r>
          </a:p>
          <a:p>
            <a:pPr>
              <a:buNone/>
            </a:pPr>
            <a:endParaRPr lang="fi-FI" sz="4800" dirty="0"/>
          </a:p>
          <a:p>
            <a:pPr>
              <a:buFont typeface="Wingdings" pitchFamily="2" charset="2"/>
              <a:buChar char="Ø"/>
            </a:pPr>
            <a:r>
              <a:rPr lang="fi-FI" sz="4800" b="1" dirty="0"/>
              <a:t>Raideammattilaisten Osasto 52 JHL ry Hallituksen varajäsenet</a:t>
            </a:r>
            <a:endParaRPr lang="fi-FI" sz="4800" dirty="0"/>
          </a:p>
          <a:p>
            <a:pPr>
              <a:buNone/>
            </a:pPr>
            <a:r>
              <a:rPr lang="fi-FI" sz="4800" dirty="0"/>
              <a:t>	Markku Kröger	Vesa Turunen		Anssi Vartiainen	</a:t>
            </a:r>
          </a:p>
          <a:p>
            <a:pPr>
              <a:buNone/>
            </a:pPr>
            <a:r>
              <a:rPr lang="fi-FI" sz="4800" dirty="0"/>
              <a:t>		</a:t>
            </a:r>
          </a:p>
          <a:p>
            <a:pPr>
              <a:buNone/>
            </a:pPr>
            <a:r>
              <a:rPr lang="fi-FI" sz="4800" dirty="0"/>
              <a:t>	</a:t>
            </a:r>
          </a:p>
          <a:p>
            <a:pPr>
              <a:buFont typeface="Wingdings" pitchFamily="2" charset="2"/>
              <a:buChar char="Ø"/>
            </a:pPr>
            <a:r>
              <a:rPr lang="fi-FI" sz="4800" dirty="0"/>
              <a:t> </a:t>
            </a:r>
            <a:r>
              <a:rPr lang="fi-FI" sz="4800" b="1" dirty="0"/>
              <a:t>Raideammattilaisten Osasto 52 JHL ry muut toimihenkilöt </a:t>
            </a:r>
            <a:endParaRPr lang="fi-FI" sz="4800" dirty="0"/>
          </a:p>
          <a:p>
            <a:pPr>
              <a:buNone/>
            </a:pPr>
            <a:r>
              <a:rPr lang="fi-FI" sz="4800" b="1" dirty="0"/>
              <a:t>	</a:t>
            </a:r>
            <a:r>
              <a:rPr lang="fi-FI" sz="4800" dirty="0"/>
              <a:t>Kesämökin isäntä		Jukka Kämäräinen	</a:t>
            </a:r>
          </a:p>
          <a:p>
            <a:pPr>
              <a:buNone/>
            </a:pPr>
            <a:r>
              <a:rPr lang="fi-FI" sz="4800" dirty="0"/>
              <a:t>	Virkistys jaosto		Hallitus				</a:t>
            </a:r>
          </a:p>
          <a:p>
            <a:pPr>
              <a:buNone/>
            </a:pPr>
            <a:r>
              <a:rPr lang="fi-FI" sz="4800" dirty="0"/>
              <a:t>	Jäsenasiainhoitaja		Mikko Oksman	</a:t>
            </a:r>
          </a:p>
          <a:p>
            <a:pPr>
              <a:buNone/>
            </a:pPr>
            <a:r>
              <a:rPr lang="fi-FI" sz="4800" dirty="0"/>
              <a:t>	Toiminnantarkastaja		Ossi Sinkkonen	</a:t>
            </a:r>
          </a:p>
          <a:p>
            <a:pPr>
              <a:buNone/>
            </a:pPr>
            <a:r>
              <a:rPr lang="fi-FI" sz="4800" dirty="0"/>
              <a:t>	Varatoiminnantarkastaja	Jouni Mäkinen	</a:t>
            </a:r>
          </a:p>
          <a:p>
            <a:pPr>
              <a:buNone/>
            </a:pPr>
            <a:endParaRPr lang="fi-FI" sz="4800" dirty="0"/>
          </a:p>
          <a:p>
            <a:pPr>
              <a:buFont typeface="Wingdings" panose="05000000000000000000" pitchFamily="2" charset="2"/>
              <a:buChar char="Ø"/>
            </a:pPr>
            <a:r>
              <a:rPr lang="fi-FI" sz="4800" b="1" dirty="0"/>
              <a:t>Ratapihajaosto		Ratapuolen jaosto	Matkustajaliikenne jaosto</a:t>
            </a:r>
          </a:p>
          <a:p>
            <a:pPr marL="0" indent="0">
              <a:buNone/>
            </a:pPr>
            <a:r>
              <a:rPr lang="fi-FI" sz="4800" dirty="0"/>
              <a:t>        Mikko Oksman		Aatos Tekokoski	Jukka Kämäräinen</a:t>
            </a:r>
          </a:p>
          <a:p>
            <a:endParaRPr lang="fi-FI" sz="4800" dirty="0"/>
          </a:p>
        </p:txBody>
      </p:sp>
      <p:sp>
        <p:nvSpPr>
          <p:cNvPr id="2" name="Otsikko 1"/>
          <p:cNvSpPr>
            <a:spLocks noGrp="1"/>
          </p:cNvSpPr>
          <p:nvPr>
            <p:ph type="title"/>
          </p:nvPr>
        </p:nvSpPr>
        <p:spPr>
          <a:xfrm>
            <a:off x="457200" y="338328"/>
            <a:ext cx="8229600" cy="1002440"/>
          </a:xfrm>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8</a:t>
            </a:fld>
            <a:endParaRPr lang="fi-FI"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872067" y="1700808"/>
            <a:ext cx="7408333" cy="4896544"/>
          </a:xfrm>
        </p:spPr>
        <p:txBody>
          <a:bodyPr>
            <a:normAutofit fontScale="62500" lnSpcReduction="20000"/>
          </a:bodyPr>
          <a:lstStyle/>
          <a:p>
            <a:pPr>
              <a:buFont typeface="Wingdings" pitchFamily="2" charset="2"/>
              <a:buChar char="Ø"/>
            </a:pPr>
            <a:r>
              <a:rPr lang="fi-FI" b="1" dirty="0"/>
              <a:t>3.3 Luottamusmiehet 2019 </a:t>
            </a:r>
            <a:endParaRPr lang="fi-FI" dirty="0"/>
          </a:p>
          <a:p>
            <a:pPr>
              <a:buFont typeface="Wingdings" pitchFamily="2" charset="2"/>
              <a:buChar char="§"/>
            </a:pPr>
            <a:r>
              <a:rPr lang="fi-FI" dirty="0"/>
              <a:t>Transpointin pääluottamusmiehenä toimi Sulo Pikkarainen sekä varapääluottamusmiehenä  Mikko </a:t>
            </a:r>
            <a:r>
              <a:rPr lang="fi-FI" dirty="0" err="1"/>
              <a:t>Oksman</a:t>
            </a:r>
            <a:r>
              <a:rPr lang="fi-FI" dirty="0"/>
              <a:t>. Matkustajaliikenteen pääluottamismiehenä toimi Jukka Kämäräinen ja varapääluottamusmiehenä  Jarmo Paasonen Kouvolasta.</a:t>
            </a:r>
          </a:p>
          <a:p>
            <a:pPr>
              <a:buFont typeface="Wingdings" pitchFamily="2" charset="2"/>
              <a:buChar char="§"/>
            </a:pPr>
            <a:r>
              <a:rPr lang="fi-FI" dirty="0"/>
              <a:t>Niiralan työpisteluottamusmiehenä toimi Jorma Kosonen ja varalla Vesa Honkanen.</a:t>
            </a:r>
          </a:p>
          <a:p>
            <a:pPr>
              <a:buFont typeface="Wingdings" pitchFamily="2" charset="2"/>
              <a:buChar char="§"/>
            </a:pPr>
            <a:r>
              <a:rPr lang="fi-FI" dirty="0"/>
              <a:t>Työsuojeluvaltuutettuna Transportin puolella Anssi Vartiainen ja varatyösuojeluvaltuutettuna Mikko </a:t>
            </a:r>
            <a:r>
              <a:rPr lang="fi-FI" dirty="0" err="1"/>
              <a:t>Oksman</a:t>
            </a:r>
            <a:endParaRPr lang="fi-FI" dirty="0"/>
          </a:p>
          <a:p>
            <a:pPr>
              <a:buFont typeface="Wingdings" pitchFamily="2" charset="2"/>
              <a:buChar char="§"/>
            </a:pPr>
            <a:r>
              <a:rPr lang="fi-FI" dirty="0" err="1"/>
              <a:t>Nrc</a:t>
            </a:r>
            <a:r>
              <a:rPr lang="fi-FI" dirty="0"/>
              <a:t> Finland luottamusmies Aatos Tekokoski</a:t>
            </a:r>
          </a:p>
          <a:p>
            <a:pPr>
              <a:buNone/>
            </a:pPr>
            <a:r>
              <a:rPr lang="fi-FI" dirty="0"/>
              <a:t>	 </a:t>
            </a:r>
          </a:p>
          <a:p>
            <a:pPr>
              <a:buFont typeface="Wingdings" pitchFamily="2" charset="2"/>
              <a:buChar char="Ø"/>
            </a:pPr>
            <a:r>
              <a:rPr lang="fi-FI" b="1" dirty="0"/>
              <a:t>3.4 Raideammattilaisten yhteisjärjestön edustajat</a:t>
            </a:r>
            <a:endParaRPr lang="fi-FI" dirty="0"/>
          </a:p>
          <a:p>
            <a:pPr>
              <a:buFont typeface="Wingdings" pitchFamily="2" charset="2"/>
              <a:buChar char="§"/>
            </a:pPr>
            <a:r>
              <a:rPr lang="fi-FI" dirty="0"/>
              <a:t>Raideammattilaistenliiton valtuustossa Jukka Kämäräinen ja Mikko Tiainen.</a:t>
            </a:r>
          </a:p>
          <a:p>
            <a:pPr>
              <a:buNone/>
            </a:pPr>
            <a:r>
              <a:rPr lang="fi-FI" dirty="0"/>
              <a:t> </a:t>
            </a:r>
          </a:p>
          <a:p>
            <a:pPr>
              <a:buFont typeface="Wingdings" pitchFamily="2" charset="2"/>
              <a:buChar char="Ø"/>
            </a:pPr>
            <a:r>
              <a:rPr lang="fi-FI" b="1" dirty="0"/>
              <a:t>3.5 JHL:n edustajiston edustaja</a:t>
            </a:r>
            <a:endParaRPr lang="fi-FI" dirty="0"/>
          </a:p>
          <a:p>
            <a:pPr>
              <a:buFont typeface="Wingdings" pitchFamily="2" charset="2"/>
              <a:buChar char="§"/>
            </a:pPr>
            <a:r>
              <a:rPr lang="fi-FI" dirty="0"/>
              <a:t>Jukka Kämäräinen </a:t>
            </a:r>
          </a:p>
          <a:p>
            <a:pPr>
              <a:buNone/>
            </a:pPr>
            <a:r>
              <a:rPr lang="fi-FI" dirty="0"/>
              <a:t>	 </a:t>
            </a:r>
          </a:p>
          <a:p>
            <a:pPr>
              <a:buFont typeface="Wingdings" pitchFamily="2" charset="2"/>
              <a:buChar char="Ø"/>
            </a:pPr>
            <a:r>
              <a:rPr lang="fi-FI" b="1" dirty="0"/>
              <a:t>3.6 JHL:n alueryhmän ja TSL:n edustajat</a:t>
            </a:r>
            <a:r>
              <a:rPr lang="fi-FI" dirty="0"/>
              <a:t> </a:t>
            </a:r>
          </a:p>
          <a:p>
            <a:pPr>
              <a:buFont typeface="Wingdings" pitchFamily="2" charset="2"/>
              <a:buChar char="§"/>
            </a:pPr>
            <a:r>
              <a:rPr lang="fi-FI" dirty="0"/>
              <a:t>Varsinaiset: Jukka Kämäräinen ja Sanna Turunen</a:t>
            </a:r>
          </a:p>
          <a:p>
            <a:pPr>
              <a:buNone/>
            </a:pPr>
            <a:r>
              <a:rPr lang="fi-FI" dirty="0"/>
              <a:t>	Vara edustajat: Mikko Oksman</a:t>
            </a:r>
          </a:p>
          <a:p>
            <a:pPr>
              <a:buNone/>
            </a:pPr>
            <a:endParaRPr lang="fi-FI" dirty="0"/>
          </a:p>
        </p:txBody>
      </p:sp>
      <p:sp>
        <p:nvSpPr>
          <p:cNvPr id="2" name="Otsikko 1"/>
          <p:cNvSpPr>
            <a:spLocks noGrp="1"/>
          </p:cNvSpPr>
          <p:nvPr>
            <p:ph type="title"/>
          </p:nvPr>
        </p:nvSpPr>
        <p:spPr/>
        <p:txBody>
          <a:bodyPr>
            <a:normAutofit fontScale="90000"/>
          </a:bodyPr>
          <a:lstStyle/>
          <a:p>
            <a:r>
              <a:rPr lang="fi-FI" b="1" dirty="0"/>
              <a:t>TOIMINTAKERTOMUS VUODELTA 2020</a:t>
            </a:r>
            <a:endParaRPr lang="fi-FI" dirty="0"/>
          </a:p>
        </p:txBody>
      </p:sp>
      <p:sp>
        <p:nvSpPr>
          <p:cNvPr id="4" name="Dian numeron paikkamerkki 3"/>
          <p:cNvSpPr>
            <a:spLocks noGrp="1"/>
          </p:cNvSpPr>
          <p:nvPr>
            <p:ph type="sldNum" sz="quarter" idx="12"/>
          </p:nvPr>
        </p:nvSpPr>
        <p:spPr/>
        <p:txBody>
          <a:bodyPr/>
          <a:lstStyle/>
          <a:p>
            <a:fld id="{1CCCDABC-9F58-4283-97E5-6C69CA526533}" type="slidenum">
              <a:rPr lang="fi-FI" smtClean="0"/>
              <a:pPr/>
              <a:t>9</a:t>
            </a:fld>
            <a:endParaRPr lang="fi-FI"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altomuoto">
  <a:themeElements>
    <a:clrScheme name="Aaltomuoto">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Aaltomuoto">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altomuoto">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1270</TotalTime>
  <Words>1402</Words>
  <Application>Microsoft Office PowerPoint</Application>
  <PresentationFormat>Näytössä katseltava diaesitys (4:3)</PresentationFormat>
  <Paragraphs>152</Paragraphs>
  <Slides>15</Slides>
  <Notes>0</Notes>
  <HiddenSlides>0</HiddenSlides>
  <MMClips>0</MMClips>
  <ScaleCrop>false</ScaleCrop>
  <HeadingPairs>
    <vt:vector size="6" baseType="variant">
      <vt:variant>
        <vt:lpstr>Käytetyt fontit</vt:lpstr>
      </vt:variant>
      <vt:variant>
        <vt:i4>7</vt:i4>
      </vt:variant>
      <vt:variant>
        <vt:lpstr>Teema</vt:lpstr>
      </vt:variant>
      <vt:variant>
        <vt:i4>1</vt:i4>
      </vt:variant>
      <vt:variant>
        <vt:lpstr>Dian otsikot</vt:lpstr>
      </vt:variant>
      <vt:variant>
        <vt:i4>15</vt:i4>
      </vt:variant>
    </vt:vector>
  </HeadingPairs>
  <TitlesOfParts>
    <vt:vector size="23" baseType="lpstr">
      <vt:lpstr>Arial</vt:lpstr>
      <vt:lpstr>Calibri</vt:lpstr>
      <vt:lpstr>Cambria</vt:lpstr>
      <vt:lpstr>Candara</vt:lpstr>
      <vt:lpstr>Symbol</vt:lpstr>
      <vt:lpstr>Times New Roman</vt:lpstr>
      <vt:lpstr>Wingdings</vt:lpstr>
      <vt:lpstr>Aaltomuoto</vt:lpstr>
      <vt:lpstr>      </vt:lpstr>
      <vt:lpstr>TOIMINTAKERTOMUS VUODELTA 2020</vt:lpstr>
      <vt:lpstr>TOIMINTAKERTOMUS VUODELTA 2020 </vt:lpstr>
      <vt:lpstr>TOIMINTAKERTOMUS VUODELTA 2020</vt:lpstr>
      <vt:lpstr>TOIMINTAKERTOMUS VUODELTA 2020</vt:lpstr>
      <vt:lpstr>TOIMINTAKERTOMUS VUODELTA 2020</vt:lpstr>
      <vt:lpstr>TOIMINTAKERTOMUS VUODELTA 2020</vt:lpstr>
      <vt:lpstr>TOIMINTAKERTOMUS VUODELTA 2020</vt:lpstr>
      <vt:lpstr>TOIMINTAKERTOMUS VUODELTA 2020</vt:lpstr>
      <vt:lpstr>TOIMINTAKERTOMUS VUODELTA 2020</vt:lpstr>
      <vt:lpstr>TOIMINTAKERTOMUS VUODELTA 2020</vt:lpstr>
      <vt:lpstr>TOIMINTAKERTOMUS VUODELTA 2020</vt:lpstr>
      <vt:lpstr>TOIMINTAKERTOMUS VUODELTA v.2020   Mökin käyttö v.2016 81 vrk, v.2017 65 vrk ja v.2018 57 vrk. </vt:lpstr>
      <vt:lpstr>Mökin käyttöaste vuorokaudet 6 vuoden ajalta </vt:lpstr>
      <vt:lpstr>TOIMINTAKERTOMUS VUODELTA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Koti</dc:creator>
  <cp:lastModifiedBy>Jukka Kämäräinen</cp:lastModifiedBy>
  <cp:revision>127</cp:revision>
  <cp:lastPrinted>2019-04-16T04:45:30Z</cp:lastPrinted>
  <dcterms:created xsi:type="dcterms:W3CDTF">2015-03-09T11:40:46Z</dcterms:created>
  <dcterms:modified xsi:type="dcterms:W3CDTF">2020-02-18T06:35:42Z</dcterms:modified>
</cp:coreProperties>
</file>