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86" r:id="rId4"/>
    <p:sldId id="281" r:id="rId5"/>
    <p:sldId id="277" r:id="rId6"/>
    <p:sldId id="289" r:id="rId7"/>
    <p:sldId id="263" r:id="rId8"/>
    <p:sldId id="290" r:id="rId9"/>
    <p:sldId id="269" r:id="rId10"/>
    <p:sldId id="262" r:id="rId11"/>
    <p:sldId id="287" r:id="rId12"/>
    <p:sldId id="288" r:id="rId13"/>
    <p:sldId id="291" r:id="rId14"/>
    <p:sldId id="292" r:id="rId15"/>
  </p:sldIdLst>
  <p:sldSz cx="9144000" cy="6858000" type="screen4x3"/>
  <p:notesSz cx="6805613" cy="99393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3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87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322" y="2"/>
            <a:ext cx="2949686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BC5636-2C13-4A63-B070-C1B02F26F94B}" type="datetimeFigureOut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49687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E950C8-23AE-4754-BF14-DE70ACFBCB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4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687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322" y="2"/>
            <a:ext cx="2949686" cy="497367"/>
          </a:xfrm>
          <a:prstGeom prst="rect">
            <a:avLst/>
          </a:prstGeom>
        </p:spPr>
        <p:txBody>
          <a:bodyPr vert="horz" lIns="92225" tIns="46112" rIns="92225" bIns="461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B6CE04-F89D-47FE-8AD9-F801DD8F9D09}" type="datetimeFigureOut">
              <a:rPr lang="fi-FI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5" tIns="46112" rIns="92225" bIns="46112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082" y="4720985"/>
            <a:ext cx="5445453" cy="4473102"/>
          </a:xfrm>
          <a:prstGeom prst="rect">
            <a:avLst/>
          </a:prstGeom>
        </p:spPr>
        <p:txBody>
          <a:bodyPr vert="horz" lIns="92225" tIns="46112" rIns="92225" bIns="46112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49687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7366"/>
          </a:xfrm>
          <a:prstGeom prst="rect">
            <a:avLst/>
          </a:prstGeom>
        </p:spPr>
        <p:txBody>
          <a:bodyPr vert="horz" lIns="92225" tIns="46112" rIns="92225" bIns="461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7205B4-FA07-4327-8054-F7005C5296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357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03575" y="511175"/>
            <a:ext cx="27368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orakulmio 8"/>
          <p:cNvSpPr/>
          <p:nvPr/>
        </p:nvSpPr>
        <p:spPr bwMode="white">
          <a:xfrm>
            <a:off x="0" y="6167438"/>
            <a:ext cx="914400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>
                <a:solidFill>
                  <a:schemeClr val="accent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6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86E6-7159-4091-9599-3B7A2EF3DA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8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alitäyttö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588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28675" y="2135188"/>
            <a:ext cx="45323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5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2A9C-FBC9-47AB-A19C-62B398F155BB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3AAF-ADA7-4FE0-82E0-34DDC1D8F0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46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EE16-ABBB-48AB-8E58-6C15C1702DB5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6DED-6682-42E9-A946-AE4D31BD7C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400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1CE2A-C0E0-4D38-9DC4-DDC91A1DEB61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BD3FA-0737-4EE8-826E-7C794D376F6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8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25F89-A614-44BC-A691-1ED6E698227A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E56A-4526-4E38-985A-467DCA8670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37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76E4-A86B-4DA3-ADCF-DF9F7AF61A61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3CD0E-DDDD-40AC-B9BA-6F41F78713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31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2296-C700-49B2-B3DD-2507E69ED847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FC39-F3D3-4891-B3E9-97C22BD9C5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35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0" y="6167438"/>
            <a:ext cx="9144000" cy="244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1027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198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  <a:endParaRPr lang="en-US" alt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8"/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037513" y="6440488"/>
            <a:ext cx="647700" cy="2159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9A300-7707-4FCB-AC5B-40C187D861E4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141913" y="6440488"/>
            <a:ext cx="2895600" cy="2159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white">
          <a:xfrm>
            <a:off x="8723313" y="6167438"/>
            <a:ext cx="396875" cy="215900"/>
          </a:xfrm>
          <a:prstGeom prst="rect">
            <a:avLst/>
          </a:prstGeom>
        </p:spPr>
        <p:txBody>
          <a:bodyPr vert="horz" lIns="90000" tIns="45720" rIns="91440" bIns="4572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C31A1-C61E-4C16-8C31-F097516313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 bwMode="ltGray">
          <a:xfrm>
            <a:off x="395288" y="1223963"/>
            <a:ext cx="8351837" cy="47625"/>
          </a:xfrm>
          <a:prstGeom prst="rect">
            <a:avLst/>
          </a:prstGeom>
          <a:solidFill>
            <a:srgbClr val="F6853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1033" name="Kuva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8" y="6167438"/>
            <a:ext cx="4587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5" r:id="rId2"/>
    <p:sldLayoutId id="2147483737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 Unicode MS" pitchFamily="34" charset="-128"/>
        </a:defRPr>
      </a:lvl9pPr>
    </p:titleStyle>
    <p:bodyStyle>
      <a:lvl1pPr marL="2873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3600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0938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863" indent="-28733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56172" y="1628800"/>
            <a:ext cx="7772400" cy="288032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400" dirty="0">
                <a:latin typeface="Arial Black" pitchFamily="34" charset="0"/>
              </a:rPr>
              <a:t>Raideammattilaisten osasto 52 JHL ry TOIMINTASUUNNITELMA</a:t>
            </a:r>
            <a:br>
              <a:rPr lang="fi-FI" sz="4400" dirty="0">
                <a:latin typeface="Arial Black" pitchFamily="34" charset="0"/>
              </a:rPr>
            </a:br>
            <a:r>
              <a:rPr lang="fi-FI" sz="4400" dirty="0">
                <a:latin typeface="Arial Black" pitchFamily="34" charset="0"/>
              </a:rPr>
              <a:t>V. 2020</a:t>
            </a:r>
            <a:r>
              <a:rPr lang="fi-FI" sz="1300" dirty="0"/>
              <a:t/>
            </a:r>
            <a:br>
              <a:rPr lang="fi-FI" sz="1300" dirty="0"/>
            </a:br>
            <a:r>
              <a:rPr lang="fi-FI" dirty="0"/>
              <a:t> </a:t>
            </a:r>
          </a:p>
        </p:txBody>
      </p:sp>
      <p:pic>
        <p:nvPicPr>
          <p:cNvPr id="14338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913" y="4509120"/>
            <a:ext cx="158908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51520" y="58052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26.11.2019</a:t>
            </a:r>
          </a:p>
        </p:txBody>
      </p:sp>
      <p:sp>
        <p:nvSpPr>
          <p:cNvPr id="4" name="AutoShape 2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340" name="AutoShape 4" descr="Kuvahaun tulos haulle junan ku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4342" name="Picture 6" descr="Kuvahaun tulos haulle junan ku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77072"/>
            <a:ext cx="5544616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786478"/>
              </p:ext>
            </p:extLst>
          </p:nvPr>
        </p:nvGraphicFramePr>
        <p:xfrm>
          <a:off x="194668" y="1196752"/>
          <a:ext cx="8697812" cy="5045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6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2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13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2631">
                <a:tc>
                  <a:txBody>
                    <a:bodyPr/>
                    <a:lstStyle/>
                    <a:p>
                      <a:r>
                        <a:rPr lang="fi-FI" sz="1800" dirty="0"/>
                        <a:t>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340">
                <a:tc>
                  <a:txBody>
                    <a:bodyPr/>
                    <a:lstStyle/>
                    <a:p>
                      <a:r>
                        <a:rPr lang="fi-FI" sz="1200" dirty="0"/>
                        <a:t>Heinäkuu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0488469"/>
                  </a:ext>
                </a:extLst>
              </a:tr>
              <a:tr h="509340">
                <a:tc>
                  <a:txBody>
                    <a:bodyPr/>
                    <a:lstStyle/>
                    <a:p>
                      <a:r>
                        <a:rPr lang="fi-FI" sz="1200" dirty="0"/>
                        <a:t>Elokuu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61">
                <a:tc>
                  <a:txBody>
                    <a:bodyPr/>
                    <a:lstStyle/>
                    <a:p>
                      <a:r>
                        <a:rPr lang="fi-FI" sz="1200" dirty="0"/>
                        <a:t>Syyskuu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Hallituksen kokous</a:t>
                      </a:r>
                    </a:p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261">
                <a:tc>
                  <a:txBody>
                    <a:bodyPr/>
                    <a:lstStyle/>
                    <a:p>
                      <a:r>
                        <a:rPr lang="fi-FI" sz="1200" dirty="0"/>
                        <a:t>Lokakuu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Yhdistyksen vuoden 2021 toiminnan suunnittelupäivä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Mökkitalkoot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Osaston mökki</a:t>
                      </a:r>
                    </a:p>
                    <a:p>
                      <a:r>
                        <a:rPr lang="fi-FI" sz="1200" dirty="0"/>
                        <a:t>Laiva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64056">
                <a:tc>
                  <a:txBody>
                    <a:bodyPr/>
                    <a:lstStyle/>
                    <a:p>
                      <a:r>
                        <a:rPr lang="fi-FI" sz="1200" dirty="0"/>
                        <a:t>Marraskuu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Yhdistyksen syyskokous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Työpaikkakäyntejä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Pikkujoulu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Paikka Avoin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954">
                <a:tc>
                  <a:txBody>
                    <a:bodyPr/>
                    <a:lstStyle/>
                    <a:p>
                      <a:r>
                        <a:rPr lang="fi-FI" sz="1200" dirty="0"/>
                        <a:t>Joulukuu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i="0" baseline="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/>
                        <a:t>Joensuun</a:t>
                      </a:r>
                      <a:r>
                        <a:rPr lang="fi-FI" sz="1200" baseline="0"/>
                        <a:t> asema</a:t>
                      </a: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365919" y="12528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2020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D4028-19A5-4274-AD08-E991C0C90ECD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00927"/>
              </p:ext>
            </p:extLst>
          </p:nvPr>
        </p:nvGraphicFramePr>
        <p:xfrm>
          <a:off x="179388" y="1124744"/>
          <a:ext cx="8640762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791">
                <a:tc>
                  <a:txBody>
                    <a:bodyPr/>
                    <a:lstStyle/>
                    <a:p>
                      <a:r>
                        <a:rPr lang="fi-FI" sz="1800" dirty="0"/>
                        <a:t>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Tammikuu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Järjestyksenvalvojan kertauskoulutus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Edunvalvonta ja yhteistoiminta johdanto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Talous hallintaan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Helsinki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17.01.2020</a:t>
                      </a:r>
                    </a:p>
                    <a:p>
                      <a:r>
                        <a:rPr lang="fi-FI" sz="1200" dirty="0"/>
                        <a:t>20.-22.1.2020</a:t>
                      </a:r>
                    </a:p>
                    <a:p>
                      <a:r>
                        <a:rPr lang="fi-FI" sz="1200" dirty="0"/>
                        <a:t>27.-31.1 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Helmikuu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 Yhteistoiminnan peruskurssi, 3+2 pv, osa ½</a:t>
                      </a:r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Helsinki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19.-21.1.2020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Maaliskuu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Luottamusmiestiedon jatkokurssi, 2 osaa, 3+3, osa 1/2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Pääluottamusmiesten koulutusohjelma 2 osaa, 3+3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Luottamusmiesten ajankohtaispäivät 2pv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Joensuu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2.-4.3.2020</a:t>
                      </a:r>
                    </a:p>
                    <a:p>
                      <a:r>
                        <a:rPr lang="fi-FI" sz="1200" dirty="0"/>
                        <a:t>9.-11.3.2020</a:t>
                      </a:r>
                    </a:p>
                    <a:p>
                      <a:r>
                        <a:rPr lang="fi-FI" sz="1200" dirty="0"/>
                        <a:t>19.-20.3.2020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8015">
                <a:tc>
                  <a:txBody>
                    <a:bodyPr/>
                    <a:lstStyle/>
                    <a:p>
                      <a:r>
                        <a:rPr lang="fi-FI" sz="1200" dirty="0"/>
                        <a:t>Huhtikuu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Luottamusmiestaidon kurssi, rautatieläiset, 3pv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Työsuojelun perusteet 3pv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Yhdistyksen kirjanpito Balanssi 3pv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Luottamusmiesten ajankohtaispäivät 2pv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Kuopio</a:t>
                      </a:r>
                    </a:p>
                    <a:p>
                      <a:r>
                        <a:rPr lang="fi-FI" sz="1200" dirty="0"/>
                        <a:t>Helsinki</a:t>
                      </a:r>
                    </a:p>
                    <a:p>
                      <a:r>
                        <a:rPr lang="fi-FI" sz="1200" dirty="0"/>
                        <a:t>Kouvola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6.-8.4.2020</a:t>
                      </a:r>
                    </a:p>
                    <a:p>
                      <a:r>
                        <a:rPr lang="fi-FI" sz="1200" dirty="0"/>
                        <a:t>6.-8.4.2020</a:t>
                      </a:r>
                    </a:p>
                    <a:p>
                      <a:r>
                        <a:rPr lang="fi-FI" sz="1200" dirty="0"/>
                        <a:t>21.-23.4.2020</a:t>
                      </a:r>
                    </a:p>
                    <a:p>
                      <a:r>
                        <a:rPr lang="fi-FI" sz="1200" dirty="0"/>
                        <a:t>23.-24.4.2020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Toukokuu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200" baseline="0" dirty="0"/>
                    </a:p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r>
                        <a:rPr lang="fi-FI" sz="1200" dirty="0"/>
                        <a:t>Kesäkuu - Heinäkuu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Aluetoimisto ja JHL toimisto Kesälomalla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JHL Itä-Suomi tapahtumakalenteri 2020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B7A72-159F-4416-95B1-94343B3B919A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</p:spTree>
    <p:extLst>
      <p:ext uri="{BB962C8B-B14F-4D97-AF65-F5344CB8AC3E}">
        <p14:creationId xmlns:p14="http://schemas.microsoft.com/office/powerpoint/2010/main" val="122956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02399"/>
              </p:ext>
            </p:extLst>
          </p:nvPr>
        </p:nvGraphicFramePr>
        <p:xfrm>
          <a:off x="251619" y="947112"/>
          <a:ext cx="8640762" cy="496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3794">
                <a:tc>
                  <a:txBody>
                    <a:bodyPr/>
                    <a:lstStyle/>
                    <a:p>
                      <a:r>
                        <a:rPr lang="fi-FI" sz="1800" dirty="0"/>
                        <a:t>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334">
                <a:tc>
                  <a:txBody>
                    <a:bodyPr/>
                    <a:lstStyle/>
                    <a:p>
                      <a:r>
                        <a:rPr lang="fi-FI" sz="1400" dirty="0"/>
                        <a:t>Elokuu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400" dirty="0"/>
                        <a:t>Taloudenhoitajien seminaari 2pv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Helsinki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17.-18.9.2020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0430">
                <a:tc>
                  <a:txBody>
                    <a:bodyPr/>
                    <a:lstStyle/>
                    <a:p>
                      <a:r>
                        <a:rPr lang="fi-FI" sz="1200" dirty="0"/>
                        <a:t>Syyskuu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Alueryhmän kokous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Luottamusmiesten ajankohtaispäivät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Yhdistysjohdon tapaaminen 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10.-11.9.2020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21.-22.9.2020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  <a:p>
                      <a:pPr fontAlgn="t"/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1128">
                <a:tc>
                  <a:txBody>
                    <a:bodyPr/>
                    <a:lstStyle/>
                    <a:p>
                      <a:r>
                        <a:rPr lang="fi-FI" sz="1200" dirty="0"/>
                        <a:t>Lokakuu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Työsuojelun ja yhteistoiminnan ajankohtaispäivät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Nuoristojaosto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Ammattialailta</a:t>
                      </a:r>
                      <a:endParaRPr lang="fi-FI" sz="1400" dirty="0">
                        <a:effectLst/>
                      </a:endParaRPr>
                    </a:p>
                    <a:p>
                      <a:pPr fontAlgn="t"/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15.-16.10.2020</a:t>
                      </a:r>
                      <a:endParaRPr lang="fi-FI" sz="1400">
                        <a:effectLst/>
                      </a:endParaRPr>
                    </a:p>
                    <a:p>
                      <a:pPr fontAlgn="t"/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 ja Joensuu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6910">
                <a:tc>
                  <a:txBody>
                    <a:bodyPr/>
                    <a:lstStyle/>
                    <a:p>
                      <a:r>
                        <a:rPr lang="fi-FI" sz="1200" dirty="0"/>
                        <a:t>Marraskuu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Alueryhmän kokous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Monialaiset opintopäivät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Työsuojelujaosto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19.-20.11.2020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942">
                <a:tc>
                  <a:txBody>
                    <a:bodyPr/>
                    <a:lstStyle/>
                    <a:p>
                      <a:r>
                        <a:rPr lang="fi-FI" sz="1200" dirty="0"/>
                        <a:t>Joulukuu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b="0" i="1" baseline="0" dirty="0"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365919" y="125284"/>
            <a:ext cx="8229600" cy="9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800" b="1" dirty="0"/>
              <a:t>JHL Itä-Suomi tapahtumakalenteri  2020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7812360" y="980728"/>
            <a:ext cx="81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000" dirty="0"/>
          </a:p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B0DFD9-34FC-46B6-B22F-AA92ED2B42B2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869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1A2338B-87D3-4A08-B23A-56017C4F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26306"/>
          </a:xfrm>
        </p:spPr>
        <p:txBody>
          <a:bodyPr/>
          <a:lstStyle/>
          <a:p>
            <a:r>
              <a:rPr lang="fi-FI" sz="2800" b="1" dirty="0"/>
              <a:t>Tapahtumakalenteri Itä-Suomen alue 2020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xmlns="" id="{FDF7B6A7-BB66-4F75-8CBB-0F202705D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705461"/>
              </p:ext>
            </p:extLst>
          </p:nvPr>
        </p:nvGraphicFramePr>
        <p:xfrm>
          <a:off x="395536" y="655638"/>
          <a:ext cx="8424936" cy="5661520"/>
        </p:xfrm>
        <a:graphic>
          <a:graphicData uri="http://schemas.openxmlformats.org/drawingml/2006/table">
            <a:tbl>
              <a:tblPr/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3136286929"/>
                    </a:ext>
                  </a:extLst>
                </a:gridCol>
                <a:gridCol w="4409014">
                  <a:extLst>
                    <a:ext uri="{9D8B030D-6E8A-4147-A177-3AD203B41FA5}">
                      <a16:colId xmlns:a16="http://schemas.microsoft.com/office/drawing/2014/main" xmlns="" val="1708906569"/>
                    </a:ext>
                  </a:extLst>
                </a:gridCol>
                <a:gridCol w="1395232">
                  <a:extLst>
                    <a:ext uri="{9D8B030D-6E8A-4147-A177-3AD203B41FA5}">
                      <a16:colId xmlns:a16="http://schemas.microsoft.com/office/drawing/2014/main" xmlns="" val="4270459873"/>
                    </a:ext>
                  </a:extLst>
                </a:gridCol>
                <a:gridCol w="1540570">
                  <a:extLst>
                    <a:ext uri="{9D8B030D-6E8A-4147-A177-3AD203B41FA5}">
                      <a16:colId xmlns:a16="http://schemas.microsoft.com/office/drawing/2014/main" xmlns="" val="2934973144"/>
                    </a:ext>
                  </a:extLst>
                </a:gridCol>
              </a:tblGrid>
              <a:tr h="3299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2020</a:t>
                      </a:r>
                      <a:endParaRPr lang="fi-FI" sz="13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 Tapahtuma</a:t>
                      </a:r>
                      <a:endParaRPr lang="fi-FI" sz="13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Aika</a:t>
                      </a:r>
                      <a:endParaRPr lang="fi-FI" sz="13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Paikka</a:t>
                      </a:r>
                      <a:endParaRPr lang="fi-FI" sz="13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59198"/>
                  </a:ext>
                </a:extLst>
              </a:tr>
              <a:tr h="12015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Tammikuu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Uusien luottamusmiesten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kontaktointi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Uusien toimijoiden koulutus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Työtaisteluvalmiuden nosto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Työsuojelujaostot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Nuorisojaosto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 dirty="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927312"/>
                  </a:ext>
                </a:extLst>
              </a:tr>
              <a:tr h="12015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Helmikuu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Uuden luottamusmiehen kurssi  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Uusien toimijoiden (puheenjohtaja, sihteeri jne.)  koulutus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Uusien luottamusmiesten kontaktointi ja koulutus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Työtaisteluvalmiuden nosto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Työsuojelun ja yhteistoiminnan ajankohtaispäivät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27.-28.2.2020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20.21.2.2020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496535"/>
                  </a:ext>
                </a:extLst>
              </a:tr>
              <a:tr h="97628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Maaliskuu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Luottamusmiesten ajankohtaispäivät. 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Alueryhmän kokous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Työsuojelujaosto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Nuorisojaosto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19.-20.3.2020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1094549"/>
                  </a:ext>
                </a:extLst>
              </a:tr>
              <a:tr h="75099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Huhtikuu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Mahdollinen työtaistelu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 ja Joensuu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218367"/>
                  </a:ext>
                </a:extLst>
              </a:tr>
              <a:tr h="52570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Toukokuu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Nuorisojaosto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Ammattialailta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 dirty="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385785"/>
                  </a:ext>
                </a:extLst>
              </a:tr>
              <a:tr h="52570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Kesäkuu</a:t>
                      </a:r>
                      <a:endParaRPr lang="fi-FI" sz="140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Alueryhmän kokous</a:t>
                      </a:r>
                      <a:endParaRPr lang="fi-FI" sz="1400" dirty="0">
                        <a:effectLst/>
                      </a:endParaRP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 dirty="0">
                          <a:effectLst/>
                        </a:rPr>
                        <a:t> </a:t>
                      </a:r>
                    </a:p>
                  </a:txBody>
                  <a:tcPr marL="71141" marR="71141" marT="35570" marB="35570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580637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179073A-1F5A-46ED-998B-AD8B2F4F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66BB121-E66B-4181-9F59-D4CFDBA3B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8C81E97-C3AB-452C-A14A-C7AA1D69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86E6-7159-4091-9599-3B7A2EF3DA1D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0C21C40D-9110-4F8F-82A2-D3625439F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62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999A109-ABF5-43AC-96B1-E0874E9F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313"/>
            <a:ext cx="8229600" cy="720750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6F595BD-389A-49A6-9529-8506C3EC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BA7766-047A-4906-A8BF-C54CF1A4D303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29F625F-149B-43C9-82FE-ACFB320F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05ADA149-16D6-4C81-AB12-E47EE8D6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86E6-7159-4091-9599-3B7A2EF3DA1D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751E86A7-FFF7-43D4-9C34-A8D6B11F3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xmlns="" id="{418DF35E-A654-4508-8F8A-AD5E82ED24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852201"/>
              </p:ext>
            </p:extLst>
          </p:nvPr>
        </p:nvGraphicFramePr>
        <p:xfrm>
          <a:off x="323528" y="981063"/>
          <a:ext cx="8640960" cy="5210441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711651915"/>
                    </a:ext>
                  </a:extLst>
                </a:gridCol>
                <a:gridCol w="4304936">
                  <a:extLst>
                    <a:ext uri="{9D8B030D-6E8A-4147-A177-3AD203B41FA5}">
                      <a16:colId xmlns:a16="http://schemas.microsoft.com/office/drawing/2014/main" xmlns="" val="1085306171"/>
                    </a:ext>
                  </a:extLst>
                </a:gridCol>
                <a:gridCol w="1513120">
                  <a:extLst>
                    <a:ext uri="{9D8B030D-6E8A-4147-A177-3AD203B41FA5}">
                      <a16:colId xmlns:a16="http://schemas.microsoft.com/office/drawing/2014/main" xmlns="" val="140930387"/>
                    </a:ext>
                  </a:extLst>
                </a:gridCol>
                <a:gridCol w="1598768">
                  <a:extLst>
                    <a:ext uri="{9D8B030D-6E8A-4147-A177-3AD203B41FA5}">
                      <a16:colId xmlns:a16="http://schemas.microsoft.com/office/drawing/2014/main" xmlns="" val="1144391674"/>
                    </a:ext>
                  </a:extLst>
                </a:gridCol>
              </a:tblGrid>
              <a:tr h="3022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2020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 Tapahtuma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Aika 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1" i="0" u="none" strike="noStrike">
                          <a:solidFill>
                            <a:srgbClr val="FFFFFF"/>
                          </a:solidFill>
                          <a:effectLst/>
                          <a:latin typeface="Arial Unicode MS"/>
                        </a:rPr>
                        <a:t>Paikka</a:t>
                      </a:r>
                      <a:endParaRPr lang="fi-FI" sz="15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5E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9953158"/>
                  </a:ext>
                </a:extLst>
              </a:tr>
              <a:tr h="8983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Elokuu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Jäsenasiainhoitajien ajankohtaispäivät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Työsuojelujaoston kokous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Nuorisojaosto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Ammattialailta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29.-30.8.2020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59025"/>
                  </a:ext>
                </a:extLst>
              </a:tr>
              <a:tr h="107906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Syyskuu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Alueryhmän kokous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Luottamusmiesten ajankohtaispäivät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Yhdistysjohdon tapaaminen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Sote-koulutus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10.-11.9.2020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21.-22.9.2020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Pohjois-Savo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Joensuu</a:t>
                      </a:r>
                      <a:endParaRPr lang="fi-FI" sz="1400" dirty="0">
                        <a:effectLst/>
                      </a:endParaRPr>
                    </a:p>
                    <a:p>
                      <a:pPr fontAlgn="t"/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312484"/>
                  </a:ext>
                </a:extLst>
              </a:tr>
              <a:tr h="102513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Lokakuu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Työsuojelun ja yhteistoiminnan ajankohtaispäivät 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Nuoristojaosto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Yksityisen sos. alan ilta</a:t>
                      </a:r>
                      <a:endParaRPr lang="fi-FI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Ammattialailta</a:t>
                      </a:r>
                      <a:endParaRPr lang="fi-FI" sz="1400">
                        <a:effectLst/>
                      </a:endParaRPr>
                    </a:p>
                    <a:p>
                      <a:pPr fontAlgn="t"/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15.-16.10.2020</a:t>
                      </a:r>
                      <a:endParaRPr lang="fi-FI" sz="1400">
                        <a:effectLst/>
                      </a:endParaRPr>
                    </a:p>
                    <a:p>
                      <a:pPr fontAlgn="t"/>
                      <a:r>
                        <a:rPr lang="fi-FI" sz="1400">
                          <a:effectLst/>
                        </a:rPr>
                        <a:t/>
                      </a:r>
                      <a:br>
                        <a:rPr lang="fi-FI" sz="1400">
                          <a:effectLst/>
                        </a:rPr>
                      </a:b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 ja Joensuu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1714105"/>
                  </a:ext>
                </a:extLst>
              </a:tr>
              <a:tr h="6931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Marraskuu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Alueryhmän kokous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Monialaiset opintopäivät</a:t>
                      </a:r>
                      <a:endParaRPr lang="fi-FI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Työsuojelujaosto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19.-20.11.2020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/>
                      </a:r>
                      <a:br>
                        <a:rPr lang="fi-FI" sz="1400" dirty="0">
                          <a:effectLst/>
                        </a:rPr>
                      </a:b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Kuopio</a:t>
                      </a:r>
                      <a:endParaRPr lang="fi-FI" sz="1400" dirty="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6266398"/>
                  </a:ext>
                </a:extLst>
              </a:tr>
              <a:tr h="31792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Joulukuu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Ammattialailta</a:t>
                      </a:r>
                      <a:endParaRPr lang="fi-FI" sz="1400">
                        <a:effectLst/>
                      </a:endParaRP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>
                          <a:effectLst/>
                        </a:rPr>
                        <a:t> </a:t>
                      </a: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400" dirty="0">
                          <a:effectLst/>
                        </a:rPr>
                        <a:t> </a:t>
                      </a:r>
                    </a:p>
                  </a:txBody>
                  <a:tcPr marL="80763" marR="80763" marT="40382" marB="4038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9962427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FF15B46B-CD9F-4B9D-BE62-68632A8C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1" y="359078"/>
            <a:ext cx="86995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i-FI" sz="2800" b="1" dirty="0"/>
              <a:t>     Tapahtumakalenteri Itä – suomen alue 2020</a:t>
            </a:r>
          </a:p>
        </p:txBody>
      </p:sp>
    </p:spTree>
    <p:extLst>
      <p:ext uri="{BB962C8B-B14F-4D97-AF65-F5344CB8AC3E}">
        <p14:creationId xmlns:p14="http://schemas.microsoft.com/office/powerpoint/2010/main" val="259038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2017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42404"/>
              </p:ext>
            </p:extLst>
          </p:nvPr>
        </p:nvGraphicFramePr>
        <p:xfrm>
          <a:off x="179513" y="122264"/>
          <a:ext cx="8784977" cy="5971032"/>
        </p:xfrm>
        <a:graphic>
          <a:graphicData uri="http://schemas.openxmlformats.org/drawingml/2006/table">
            <a:tbl>
              <a:tblPr/>
              <a:tblGrid>
                <a:gridCol w="1689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5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66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0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9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302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692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toiminnallinen tila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 Unicode MS" pitchFamily="34" charset="-128"/>
                          <a:ea typeface="+mn-ea"/>
                          <a:cs typeface="Arial" pitchFamily="34" charset="0"/>
                        </a:rPr>
                        <a:t>TOIMINTASUUNITELMA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Raideammattilaisten osasto 52 JHL 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627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toiminnallinen tila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5715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Jäsenmäärä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Ikärakenne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Ammattialat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Työpaikat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Muuta huomioitavaa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290 jäsentä.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Miehiä 270 ja naisia 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70 Työssä olijat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220 Eläkkeellä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  Alle 30v 4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30 – 39v 20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40 – 49v 10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50 – 59v 40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60 – 64v 48 henkilöä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65=&gt; 180 henkilöä.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Konduktöörit, moni osaajat (vaihtotyönjohtaja, vaihdemies, junamies), ratatekninen työntekijä, pienkoneasentaja, siivooja, junaemäntä ja junaisäntä.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VR Yhtymä, VR TRACK oy,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Destia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rail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</a:t>
                      </a:r>
                      <a:r>
                        <a:rPr kumimoji="0" lang="fi-FI" altLang="fi-FI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Avecra</a:t>
                      </a: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oy, ISS palvelut oy ja Erkki Tuhkanen oy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Maksavien jäsenmäärä on koko ajan aleneva, johtuen VR:n sopeutusohjelmasta ja eläkkeelle jäämisistä.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 dirty="0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BF29E-A460-4D6D-91E5-032BC793FFA4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1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576734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67568"/>
              </p:ext>
            </p:extLst>
          </p:nvPr>
        </p:nvGraphicFramePr>
        <p:xfrm>
          <a:off x="251519" y="620688"/>
          <a:ext cx="8712970" cy="5249032"/>
        </p:xfrm>
        <a:graphic>
          <a:graphicData uri="http://schemas.openxmlformats.org/drawingml/2006/table">
            <a:tbl>
              <a:tblPr/>
              <a:tblGrid>
                <a:gridCol w="843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34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9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3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10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187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8591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Järjestö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toiminta</a:t>
                      </a:r>
                      <a:endParaRPr lang="fi-FI" sz="14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Kehitetään työhyvinvointia, työelämätaitoja ja yhteistoimintamuotoja yhteistyössä työnantajan kanssa.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5507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Uudistus,</a:t>
                      </a:r>
                      <a:r>
                        <a:rPr lang="fi-FI" sz="12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ja</a:t>
                      </a:r>
                      <a:r>
                        <a:rPr lang="fi-FI" sz="12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muut </a:t>
                      </a:r>
                    </a:p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työantaja</a:t>
                      </a:r>
                      <a:endParaRPr lang="fi-FI" sz="1200" b="1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</a:t>
                      </a: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0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4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Työhyvinvointi - ja yhteistoimintakysymykset otetaan säännönmukaisesti esille yhdistyksen hallituksessa. Esitetään työnantajalle tiedotustilaisuuksien järjestämistä työntekijöille.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aloitteita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työpaikkojen kehittämistoimintaan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Innostetaan jäsenistöä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työn kehittämiseen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ja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kehittämismallien ja kokemusten keräämiseen.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Kirjataan toteutettuja kehittämishankkeita (pieniäkin)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Henkilöstöllä on hyvät vaikutus-mahdollisuudet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Kyseisten alojen työpaikoilla tunnetaan kärkihanke ja  sen aineistoja hyödynnetään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täysipainoisesti.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Jäsenmäärä saadaan nousuun erityisesti  kärkihankkeen ammattiryhmien osalta.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EE590-1C5B-4645-B164-39EBDA08D4B6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76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638274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866002"/>
              </p:ext>
            </p:extLst>
          </p:nvPr>
        </p:nvGraphicFramePr>
        <p:xfrm>
          <a:off x="323529" y="723900"/>
          <a:ext cx="8481628" cy="5258464"/>
        </p:xfrm>
        <a:graphic>
          <a:graphicData uri="http://schemas.openxmlformats.org/drawingml/2006/table">
            <a:tbl>
              <a:tblPr/>
              <a:tblGrid>
                <a:gridCol w="883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3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60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66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8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08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14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626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Osallistumisen kohteena mm. uusi liittostrategia, sopimustavoitteiden määrittely ja työpaikkakäyntien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 </a:t>
                      </a: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aktivointi. </a:t>
                      </a:r>
                      <a:endParaRPr lang="fi-FI" sz="14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0707">
                <a:tc gridSpan="2"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Paikallisen ja alueellisen edunvalvonta kyvyn korottaminen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Arvioidaan toimintaympäristön tulevia muutoksia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Pidetään huolta, että luottamusmies- ja työsuojeluhenkilöstöverkosto on toimiva ja heillä on riittävä ajankäyttö.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Yhdistys toimii aktiivisesti ja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jäsenistön edunvalvonta pystytään hoitamaan hyvin.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Lakkovalmiuden ylläpitäminen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toimijoilla ja jäsenistöllä on valmiudet järjestöllisiin toimenpiteisiin.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Varautuminen työn seisauksiin ja mahdollisesti lakkoihin.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luottamusmiestapaamiset ja yhdistysjohdon tapaaminen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Alue ryhmät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</a:t>
                      </a:r>
                      <a:r>
                        <a:rPr lang="fi-FI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sopimukset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Tapaturmattomuus kamppanian 0- tapaturmaa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Työsuojelun aktiivinen osallistuminen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Paikallista sopimista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prstClr val="black"/>
                </a:solidFill>
              </a:rPr>
              <a:t>Pj. Jukka Kämäräinen</a:t>
            </a:r>
            <a:endParaRPr lang="fi-FI" altLang="fi-FI" dirty="0">
              <a:solidFill>
                <a:prstClr val="black"/>
              </a:solidFill>
            </a:endParaRPr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solidFill>
                <a:prstClr val="white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B8B4B-5DED-4B92-AEF5-111D2EAE33F6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58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45624" cy="1008112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  <a:endParaRPr lang="fi-FI" altLang="fi-FI" sz="2000" dirty="0">
              <a:solidFill>
                <a:schemeClr val="tx1"/>
              </a:solidFill>
            </a:endParaRP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609879"/>
              </p:ext>
            </p:extLst>
          </p:nvPr>
        </p:nvGraphicFramePr>
        <p:xfrm>
          <a:off x="251520" y="908720"/>
          <a:ext cx="8640960" cy="5040560"/>
        </p:xfrm>
        <a:graphic>
          <a:graphicData uri="http://schemas.openxmlformats.org/drawingml/2006/table">
            <a:tbl>
              <a:tblPr/>
              <a:tblGrid>
                <a:gridCol w="1674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29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4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352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2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9680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Edistetään järjestäytymistä ja osallisettaan yhdistykset liiton toimintaan. Työpaikkakäyntien aktivointi.</a:t>
                      </a:r>
                      <a:r>
                        <a:rPr lang="fi-FI" sz="14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</a:t>
                      </a:r>
                      <a:endParaRPr kumimoji="0" lang="fi-FI" altLang="fi-FI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813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Työpaikkakäynnit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Jäsenhankinta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Näkyminen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</a:t>
                      </a:r>
                      <a:r>
                        <a:rPr lang="fi-FI" sz="11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h</a:t>
                      </a: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anke;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i-FI" sz="11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Toimivat</a:t>
                      </a:r>
                      <a:r>
                        <a:rPr lang="fi-FI" sz="1100" b="1" kern="1200" baseline="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yhdistykset</a:t>
                      </a: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1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tekevät </a:t>
                      </a:r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työpaikkakäyntejä ympäri vuoden.</a:t>
                      </a: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Edellytetään jokaiselta yhdistyksen toimijalta aktiivilta otetta jäsenhankintaan. (uudet työntekijät)</a:t>
                      </a: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Järjestetään jäsenistölle erilaisia vapaa-ajan tapahtumia.</a:t>
                      </a: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Huolehditaan yhdistyksen näkymisestä; yhdistyksen nettisivut ja työpaikkojen ilmoitustaulut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ajan tasalla, JHL työpaikkamapit työpaikoilla, lehtijutut, osallistutaan alueellisen JHL Itä – suomen toimintaan. Facebook ryhmät hallitus ja jäsenistö.</a:t>
                      </a:r>
                    </a:p>
                    <a:p>
                      <a:pPr lvl="0"/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Osaston kotisivut </a:t>
                      </a:r>
                      <a:r>
                        <a:rPr lang="fi-FI" sz="11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ajantasalle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i-FI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Kehitetään yhdistyksen  toimintaa</a:t>
                      </a:r>
                      <a:r>
                        <a:rPr lang="fi-FI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endParaRPr lang="fi-FI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200" dirty="0"/>
                        <a:t>Lm,</a:t>
                      </a:r>
                      <a:r>
                        <a:rPr lang="fi-FI" sz="1200" baseline="0" dirty="0"/>
                        <a:t>  hallitus</a:t>
                      </a:r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endParaRPr lang="fi-FI" sz="1200" baseline="0" dirty="0"/>
                    </a:p>
                    <a:p>
                      <a:r>
                        <a:rPr lang="fi-FI" sz="1200" baseline="0" dirty="0"/>
                        <a:t>Hallitus</a:t>
                      </a:r>
                      <a:endParaRPr lang="fi-FI" sz="12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Koko vuosi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JHL:n</a:t>
                      </a: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 näkyvyys työpaikoilla lisääntyy ja jäsenmäärä saadaan nousuun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Yhdistys toimii hyvin.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Yhdistyksessä on riittävästi toimijoita.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5148064" y="6525344"/>
            <a:ext cx="28956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BB592-45CC-49A8-B737-3A64E103DD9D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772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31245"/>
              </p:ext>
            </p:extLst>
          </p:nvPr>
        </p:nvGraphicFramePr>
        <p:xfrm>
          <a:off x="179512" y="723488"/>
          <a:ext cx="8712968" cy="5137760"/>
        </p:xfrm>
        <a:graphic>
          <a:graphicData uri="http://schemas.openxmlformats.org/drawingml/2006/table">
            <a:tbl>
              <a:tblPr/>
              <a:tblGrid>
                <a:gridCol w="1681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4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4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56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3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70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Järjestötoiminta ja edunvalvonta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fi-FI" sz="1200" b="1" kern="1200" dirty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 Uudistus ja Edunvalvonta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lang="fi-FI" sz="1200" b="1" kern="1200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Muutokset työnantaja organisaatiossa  ja säästötoimet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Julkisen sektorin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rakennemuutokset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huolehtia jäsenistön edunvalvonnasta muutostilanteessa.</a:t>
                      </a: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 yhdistyksen suunnitelma, jäsenistön edunvalvonnan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hoitamiseksi suunnitelmallisesti. 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Keskustellaan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uudistuksesta yhdistyksen kokouksissa ja työpaikoilla. </a:t>
                      </a:r>
                    </a:p>
                    <a:p>
                      <a:pPr lvl="0"/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aktiivit tuovat hallituksen kokouksiin säännöllisesti jäsenistöä koskevat työpaikkojen organisaatio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muutokset ja säästötoimet.</a:t>
                      </a:r>
                    </a:p>
                    <a:p>
                      <a:pPr lvl="0"/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fi-FI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Yhdistyksen hallitus kokoontuu käsittelemään edunvalvonta-asioita ja tekee kannanottoja ja lausuntoja</a:t>
                      </a:r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i-FI" altLang="fi-FI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Tehdään</a:t>
                      </a:r>
                      <a:r>
                        <a:rPr lang="fi-FI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yhteiskuntavaikuttamista </a:t>
                      </a: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Koko vuosi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i-FI" sz="1100" dirty="0"/>
                        <a:t>Yhdistys</a:t>
                      </a:r>
                      <a:r>
                        <a:rPr lang="fi-FI" sz="1100" baseline="0" dirty="0"/>
                        <a:t> </a:t>
                      </a:r>
                      <a:r>
                        <a:rPr lang="fi-FI" sz="1100" dirty="0"/>
                        <a:t>toimii aktiivisesti</a:t>
                      </a:r>
                      <a:r>
                        <a:rPr lang="fi-FI" sz="1100" baseline="0" dirty="0"/>
                        <a:t>  muissa muutostilanteissa ja hoitaa hyvin jäsenistön edunvalvonnan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err="1"/>
                        <a:t>JHL:n</a:t>
                      </a:r>
                      <a:r>
                        <a:rPr lang="fi-FI" sz="1100" baseline="0" dirty="0"/>
                        <a:t> jäsenistöä kohdellaan oikeudenmukaisesti muutostilanteissa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Kunnallisena</a:t>
                      </a:r>
                    </a:p>
                    <a:p>
                      <a:r>
                        <a:rPr lang="fi-FI" sz="1100" dirty="0"/>
                        <a:t>tuotettujen </a:t>
                      </a:r>
                    </a:p>
                    <a:p>
                      <a:r>
                        <a:rPr lang="fi-FI" sz="1100" dirty="0"/>
                        <a:t>palvelujen osuus pystytään säilyttämään </a:t>
                      </a:r>
                    </a:p>
                    <a:p>
                      <a:r>
                        <a:rPr lang="fi-FI" sz="1100" dirty="0"/>
                        <a:t>mahdollisimman suurena.</a:t>
                      </a:r>
                    </a:p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1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6565B3-4B45-451A-B2FB-A00AE54735F5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45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899832"/>
              </p:ext>
            </p:extLst>
          </p:nvPr>
        </p:nvGraphicFramePr>
        <p:xfrm>
          <a:off x="179512" y="723488"/>
          <a:ext cx="8946648" cy="5297799"/>
        </p:xfrm>
        <a:graphic>
          <a:graphicData uri="http://schemas.openxmlformats.org/drawingml/2006/table">
            <a:tbl>
              <a:tblPr/>
              <a:tblGrid>
                <a:gridCol w="1646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863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4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417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90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501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altLang="fi-FI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1582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Tehdään jäsenkartoitus ammattinimikkeistä ja työpaikoista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Yhdistyksen mökin kunnostustalkoot (suunnittelu, valmistelu ja kutsu jäsenille)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Risteilyt jäsenille ja aloitteet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Pikkujoulu  ja Syyskokous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Saada parempi käsitys jäsenkunnasta ja ennakkotietoa tulevaisuuden suunnitteluun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Mukavaa yhdessäoloa jutustelua ja tutustumista.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Virkistyminen ja yhteishengen kohottaminen, aloitteiden valmistelua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Yhdessä hauskaa ja edunvalvontaa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Pj, lm ja Jäsen asiain hoitaja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Pj ja mökin isäntä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Talvi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Kesä ja syksy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Kevät</a:t>
                      </a:r>
                      <a:r>
                        <a:rPr lang="fi-FI" sz="1100" baseline="0" dirty="0"/>
                        <a:t> ja Syksy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Marras-joulukuu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Jäsenkenttä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baseline="0" dirty="0"/>
                        <a:t> 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Paikkojen kunnossapito. Virkistyminen</a:t>
                      </a:r>
                      <a:r>
                        <a:rPr lang="fi-FI" sz="1100" baseline="0" dirty="0"/>
                        <a:t> ja yhteisöllisyys</a:t>
                      </a:r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Yhteisöllisyys. yhteishenki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Virkistys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7CA6D-DDC8-4E6E-A345-05101D5693D6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528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tsikko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6266"/>
          </a:xfrm>
        </p:spPr>
        <p:txBody>
          <a:bodyPr/>
          <a:lstStyle/>
          <a:p>
            <a:r>
              <a:rPr lang="fi-FI" altLang="fi-FI" sz="2000" b="1" dirty="0">
                <a:solidFill>
                  <a:schemeClr val="tx1"/>
                </a:solidFill>
              </a:rPr>
              <a:t>Raideammattilaisten osasto 52 JHL ry toimintasuunnitelma 2020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311553"/>
              </p:ext>
            </p:extLst>
          </p:nvPr>
        </p:nvGraphicFramePr>
        <p:xfrm>
          <a:off x="179512" y="723488"/>
          <a:ext cx="8712968" cy="5140112"/>
        </p:xfrm>
        <a:graphic>
          <a:graphicData uri="http://schemas.openxmlformats.org/drawingml/2006/table">
            <a:tbl>
              <a:tblPr/>
              <a:tblGrid>
                <a:gridCol w="1681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6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4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49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370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Yhdistyksen tekeminen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Kuka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Milloin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Tavoite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4136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altLang="fi-FI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Koulutusta  Tiedostusta vuodelle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568">
                <a:tc>
                  <a:txBody>
                    <a:bodyPr/>
                    <a:lstStyle>
                      <a:lvl1pPr marL="171450" indent="-1714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kurssit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Yhdistysjohdon 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Jäsenkoulutus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Jäsenkirjeet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Yhteystiedot kuntoon ilmoitustauluilla.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Liiton esitteiden ja oppaiden esille tuominen työpaikoilla.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Kotisivut kuntoon – päivitys.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Jäsenten sähköpostiosoitteiden kerääminen.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i-FI" altLang="fi-FI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+mn-ea"/>
                          <a:cs typeface="+mn-cs"/>
                        </a:rPr>
                        <a:t>yhteiskuntavaikuttaminen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i-FI" altLang="fi-FI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Luottamusmiesten ja työsuojelu tietojen ja taitojen parantaminen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Järjestöjohtaminen -koulutus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Muutoksen hallinta työelämässä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Osastojen neuvottelupäivät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Tiedottaminen jäsenten tavoittaminen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Näkyvyyden parantaminen</a:t>
                      </a:r>
                    </a:p>
                    <a:p>
                      <a:pPr lvl="0"/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- Tiedottamisen kohdentaminen oikealle ammattiryhmälle/jäsenille</a:t>
                      </a: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lvl="0"/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JHL, TSL, Raideammattilaisten yhteisjärjestö.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Arial" pitchFamily="34" charset="0"/>
                        </a:rPr>
                        <a:t>Hallitus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Arial" pitchFamily="34" charset="0"/>
                        <a:defRPr sz="1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altLang="fi-FI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Koko vuosi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Koko vuosi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Parempi osaaminen, tiedot ja taidot.</a:t>
                      </a:r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endParaRPr lang="fi-FI" sz="1100" dirty="0"/>
                    </a:p>
                    <a:p>
                      <a:r>
                        <a:rPr lang="fi-FI" sz="1100" dirty="0"/>
                        <a:t>Info paremmaksi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475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/>
              <a:t>Pj. Jukka Kämäräinen</a:t>
            </a:r>
            <a:endParaRPr lang="fi-FI" altLang="fi-FI" dirty="0"/>
          </a:p>
        </p:txBody>
      </p:sp>
      <p:sp>
        <p:nvSpPr>
          <p:cNvPr id="18476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FFA186-F086-4612-81B0-962A91708B00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solidFill>
                <a:schemeClr val="bg1"/>
              </a:solidFill>
            </a:endParaRP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4100D-E069-46C7-9484-2CC4951369C7}" type="datetime1">
              <a:rPr lang="fi-FI" smtClean="0"/>
              <a:pPr>
                <a:defRPr/>
              </a:pPr>
              <a:t>17.12.2019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281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AF7ECC-81C7-4665-A5DB-00FDD9EA1A31}" type="slidenum">
              <a:rPr lang="fi-FI" alt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 altLang="fi-FI">
              <a:solidFill>
                <a:schemeClr val="bg1"/>
              </a:solidFill>
            </a:endParaRPr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03005"/>
              </p:ext>
            </p:extLst>
          </p:nvPr>
        </p:nvGraphicFramePr>
        <p:xfrm>
          <a:off x="179388" y="836712"/>
          <a:ext cx="8640762" cy="531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7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2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0780">
                <a:tc>
                  <a:txBody>
                    <a:bodyPr/>
                    <a:lstStyle/>
                    <a:p>
                      <a:r>
                        <a:rPr lang="fi-FI" sz="1800" dirty="0"/>
                        <a:t>2020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aseline="0" dirty="0"/>
                        <a:t> Tapahtuma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Paikka</a:t>
                      </a:r>
                      <a:r>
                        <a:rPr lang="fi-FI" sz="1800" baseline="0" dirty="0"/>
                        <a:t> </a:t>
                      </a:r>
                      <a:endParaRPr lang="fi-FI" sz="1800" dirty="0"/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/>
                        <a:t>Aika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5800">
                <a:tc>
                  <a:txBody>
                    <a:bodyPr/>
                    <a:lstStyle/>
                    <a:p>
                      <a:r>
                        <a:rPr lang="fi-FI" sz="1200" dirty="0"/>
                        <a:t>Tammikuu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</a:t>
                      </a:r>
                      <a:r>
                        <a:rPr lang="fi-FI" sz="1200" baseline="0" dirty="0"/>
                        <a:t> kokous ja </a:t>
                      </a:r>
                      <a:r>
                        <a:rPr lang="fi-FI" sz="1200" baseline="0" dirty="0" err="1"/>
                        <a:t>Tes</a:t>
                      </a:r>
                      <a:r>
                        <a:rPr lang="fi-FI" sz="1200" baseline="0" dirty="0"/>
                        <a:t> kierros alkaa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Keilaamaan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Toimintakertomuksen teko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Joensuun asema</a:t>
                      </a:r>
                    </a:p>
                    <a:p>
                      <a:r>
                        <a:rPr lang="fi-FI" sz="1200" dirty="0"/>
                        <a:t>Keilahalli</a:t>
                      </a:r>
                    </a:p>
                    <a:p>
                      <a:r>
                        <a:rPr lang="fi-FI" sz="1200" dirty="0"/>
                        <a:t>Joensuun asema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7312">
                <a:tc>
                  <a:txBody>
                    <a:bodyPr/>
                    <a:lstStyle/>
                    <a:p>
                      <a:r>
                        <a:rPr lang="fi-FI" sz="1200" dirty="0"/>
                        <a:t>Helmikuu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Hallituksen</a:t>
                      </a:r>
                      <a:r>
                        <a:rPr lang="fi-FI" sz="1200" baseline="0" dirty="0"/>
                        <a:t> kokous, mm. yhdistyksen suunnitelman päivitys</a:t>
                      </a:r>
                    </a:p>
                    <a:p>
                      <a:r>
                        <a:rPr lang="fi-FI" sz="1200" baseline="0" dirty="0"/>
                        <a:t>Toimintakertomuksen teko</a:t>
                      </a:r>
                    </a:p>
                    <a:p>
                      <a:r>
                        <a:rPr lang="fi-FI" sz="1200" baseline="0" dirty="0" err="1"/>
                        <a:t>Tes</a:t>
                      </a:r>
                      <a:r>
                        <a:rPr lang="fi-FI" sz="1200" baseline="0" dirty="0"/>
                        <a:t> kierros</a:t>
                      </a:r>
                    </a:p>
                    <a:p>
                      <a:r>
                        <a:rPr lang="fi-FI" sz="1200" baseline="0" dirty="0"/>
                        <a:t>Mahdolliset työnseisaukset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/>
                        <a:t>Joensuun asema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7801">
                <a:tc>
                  <a:txBody>
                    <a:bodyPr/>
                    <a:lstStyle/>
                    <a:p>
                      <a:r>
                        <a:rPr lang="fi-FI" sz="1200" dirty="0"/>
                        <a:t>Maaliskuu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Hallituksen kokous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Yhdistyksen kevätkokous.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Pilkkikilpailut ja mökin avajaiset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Mahdolliset työnseisaukset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Joensuun asema</a:t>
                      </a:r>
                    </a:p>
                    <a:p>
                      <a:endParaRPr lang="fi-FI" sz="1200" dirty="0"/>
                    </a:p>
                    <a:p>
                      <a:r>
                        <a:rPr lang="fi-FI" sz="1200" dirty="0"/>
                        <a:t>Osaston 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0618">
                <a:tc>
                  <a:txBody>
                    <a:bodyPr/>
                    <a:lstStyle/>
                    <a:p>
                      <a:r>
                        <a:rPr lang="fi-FI" sz="1200" dirty="0"/>
                        <a:t>Huhtikuu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i="0" baseline="0" dirty="0"/>
                        <a:t>Hallituksen kokous</a:t>
                      </a:r>
                    </a:p>
                    <a:p>
                      <a:r>
                        <a:rPr lang="fi-FI" sz="1200" i="0" baseline="0" dirty="0"/>
                        <a:t>Työpaikkakäynnit erityisesti ratapiha, vaihteet ja raja.</a:t>
                      </a:r>
                    </a:p>
                    <a:p>
                      <a:r>
                        <a:rPr lang="fi-FI" sz="1200" i="0" baseline="0" dirty="0"/>
                        <a:t>Kevät risteily</a:t>
                      </a:r>
                    </a:p>
                    <a:p>
                      <a:r>
                        <a:rPr lang="fi-FI" sz="1200" i="0" baseline="0" dirty="0"/>
                        <a:t>Mahdolliset työnseisaukset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Laiva</a:t>
                      </a:r>
                    </a:p>
                    <a:p>
                      <a:endParaRPr lang="fi-FI" sz="1200" dirty="0"/>
                    </a:p>
                    <a:p>
                      <a:r>
                        <a:rPr lang="fi-FI" sz="1200" dirty="0"/>
                        <a:t>Risteily Tallinnan tai Tukholma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5800">
                <a:tc>
                  <a:txBody>
                    <a:bodyPr/>
                    <a:lstStyle/>
                    <a:p>
                      <a:r>
                        <a:rPr lang="fi-FI" sz="1200" dirty="0"/>
                        <a:t>Toukokuu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Yhdistyksen</a:t>
                      </a:r>
                      <a:r>
                        <a:rPr lang="fi-FI" sz="1200" baseline="0" dirty="0"/>
                        <a:t> ammattialajaostojen tapaamiset; teemana  oman työn kehittämisideat.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sz="1200" baseline="0" dirty="0"/>
                        <a:t>Mökkitalkoot.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Osaston Mökki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8474">
                <a:tc>
                  <a:txBody>
                    <a:bodyPr/>
                    <a:lstStyle/>
                    <a:p>
                      <a:r>
                        <a:rPr lang="fi-FI" sz="1200" dirty="0"/>
                        <a:t>Kesäkuu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200" dirty="0"/>
                        <a:t>Hallituksen kokous</a:t>
                      </a:r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Joensuun asema</a:t>
                      </a:r>
                    </a:p>
                    <a:p>
                      <a:endParaRPr lang="fi-FI" sz="120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baseline="0" dirty="0"/>
                    </a:p>
                  </a:txBody>
                  <a:tcPr marL="91448" marR="91448" marT="45725" marB="457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590" name="Otsikko 1"/>
          <p:cNvSpPr txBox="1">
            <a:spLocks/>
          </p:cNvSpPr>
          <p:nvPr/>
        </p:nvSpPr>
        <p:spPr bwMode="auto">
          <a:xfrm>
            <a:off x="496962" y="260648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  <a:cs typeface="Arial" pitchFamily="34" charset="0"/>
              </a:defRPr>
            </a:lvl9pPr>
          </a:lstStyle>
          <a:p>
            <a:r>
              <a:rPr lang="fi-FI" altLang="fi-FI" sz="2000" b="1" dirty="0"/>
              <a:t>Raideammattilaisten osasto 52 JHL ry toimintasuunnitelma 2020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FD9664-02CD-4FCA-9C3D-63A58E99FA68}" type="datetime1">
              <a:rPr lang="fi-FI" smtClean="0"/>
              <a:pPr>
                <a:defRPr/>
              </a:pPr>
              <a:t>17.12.2019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Pj. Jukka Kämäräinen</a:t>
            </a:r>
          </a:p>
        </p:txBody>
      </p:sp>
    </p:spTree>
    <p:extLst>
      <p:ext uri="{BB962C8B-B14F-4D97-AF65-F5344CB8AC3E}">
        <p14:creationId xmlns:p14="http://schemas.microsoft.com/office/powerpoint/2010/main" val="863439740"/>
      </p:ext>
    </p:extLst>
  </p:cSld>
  <p:clrMapOvr>
    <a:masterClrMapping/>
  </p:clrMapOvr>
</p:sld>
</file>

<file path=ppt/theme/theme1.xml><?xml version="1.0" encoding="utf-8"?>
<a:theme xmlns:a="http://schemas.openxmlformats.org/drawingml/2006/main" name="JHL PowerPoint-malli">
  <a:themeElements>
    <a:clrScheme name="JHL">
      <a:dk1>
        <a:sysClr val="windowText" lastClr="000000"/>
      </a:dk1>
      <a:lt1>
        <a:sysClr val="window" lastClr="FFFFFF"/>
      </a:lt1>
      <a:dk2>
        <a:srgbClr val="CF073B"/>
      </a:dk2>
      <a:lt2>
        <a:srgbClr val="EEECE1"/>
      </a:lt2>
      <a:accent1>
        <a:srgbClr val="CF073B"/>
      </a:accent1>
      <a:accent2>
        <a:srgbClr val="F68535"/>
      </a:accent2>
      <a:accent3>
        <a:srgbClr val="4F81BD"/>
      </a:accent3>
      <a:accent4>
        <a:srgbClr val="9BBB59"/>
      </a:accent4>
      <a:accent5>
        <a:srgbClr val="8064A2"/>
      </a:accent5>
      <a:accent6>
        <a:srgbClr val="BFBFBF"/>
      </a:accent6>
      <a:hlink>
        <a:srgbClr val="0000FF"/>
      </a:hlink>
      <a:folHlink>
        <a:srgbClr val="800080"/>
      </a:folHlink>
    </a:clrScheme>
    <a:fontScheme name="JHL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JHL PowerPoint-malli</Template>
  <TotalTime>3079</TotalTime>
  <Words>1213</Words>
  <Application>Microsoft Office PowerPoint</Application>
  <PresentationFormat>Näytössä katseltava diaesitys (4:3)</PresentationFormat>
  <Paragraphs>693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JHL PowerPoint-malli</vt:lpstr>
      <vt:lpstr>Raideammattilaisten osasto 52 JHL ry TOIMINTASUUNNITELMA V. 2020  </vt:lpstr>
      <vt:lpstr>Raideammattilaisten osasto 52 JHL ry toimintasuunnitelma 2017</vt:lpstr>
      <vt:lpstr>Raideammattilaisten osasto 52 JHL ry toimintasuunnitelma 2020</vt:lpstr>
      <vt:lpstr>Raideammattilaisten osasto 52 JHL ry toimintasuunnitelma 2020</vt:lpstr>
      <vt:lpstr>Raideammattilaisten osasto 52 JHL ry toimintasuunnitelma 2020</vt:lpstr>
      <vt:lpstr>Raideammattilaisten osasto 52 JHL ry toimintasuunnitelma 2020</vt:lpstr>
      <vt:lpstr>Raideammattilaisten osasto 52 JHL ry toimintasuunnitelma 2020</vt:lpstr>
      <vt:lpstr>Raideammattilaisten osasto 52 JHL ry toimintasuunnitelma 2020</vt:lpstr>
      <vt:lpstr>PowerPoint-esitys</vt:lpstr>
      <vt:lpstr>PowerPoint-esitys</vt:lpstr>
      <vt:lpstr>PowerPoint-esitys</vt:lpstr>
      <vt:lpstr>PowerPoint-esitys</vt:lpstr>
      <vt:lpstr>Tapahtumakalenteri Itä-Suomen alue 2020 </vt:lpstr>
      <vt:lpstr> </vt:lpstr>
    </vt:vector>
  </TitlesOfParts>
  <Company>JHL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Nätti Leena</dc:creator>
  <cp:lastModifiedBy>Pitkänen Sari</cp:lastModifiedBy>
  <cp:revision>402</cp:revision>
  <cp:lastPrinted>2016-10-11T07:17:35Z</cp:lastPrinted>
  <dcterms:created xsi:type="dcterms:W3CDTF">2014-08-04T06:20:09Z</dcterms:created>
  <dcterms:modified xsi:type="dcterms:W3CDTF">2019-12-17T10:58:03Z</dcterms:modified>
</cp:coreProperties>
</file>