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86" r:id="rId4"/>
    <p:sldId id="279" r:id="rId5"/>
    <p:sldId id="281" r:id="rId6"/>
    <p:sldId id="277" r:id="rId7"/>
    <p:sldId id="289" r:id="rId8"/>
    <p:sldId id="263" r:id="rId9"/>
    <p:sldId id="290" r:id="rId10"/>
    <p:sldId id="269" r:id="rId11"/>
    <p:sldId id="262" r:id="rId12"/>
    <p:sldId id="287" r:id="rId13"/>
    <p:sldId id="288" r:id="rId14"/>
  </p:sldIdLst>
  <p:sldSz cx="9144000" cy="6858000" type="screen4x3"/>
  <p:notesSz cx="6805613" cy="99393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829" autoAdjust="0"/>
  </p:normalViewPr>
  <p:slideViewPr>
    <p:cSldViewPr>
      <p:cViewPr>
        <p:scale>
          <a:sx n="100" d="100"/>
          <a:sy n="100" d="100"/>
        </p:scale>
        <p:origin x="-61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687" cy="497367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4322" y="2"/>
            <a:ext cx="2949686" cy="497367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BC5636-2C13-4A63-B070-C1B02F26F94B}" type="datetimeFigureOut">
              <a:rPr lang="fi-FI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49687" cy="4973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73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E950C8-23AE-4754-BF14-DE70ACFBCB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97041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687" cy="497367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4322" y="2"/>
            <a:ext cx="2949686" cy="497367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B6CE04-F89D-47FE-8AD9-F801DD8F9D09}" type="datetimeFigureOut">
              <a:rPr lang="fi-FI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5" tIns="46112" rIns="92225" bIns="46112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082" y="4720985"/>
            <a:ext cx="5445453" cy="4473102"/>
          </a:xfrm>
          <a:prstGeom prst="rect">
            <a:avLst/>
          </a:prstGeom>
        </p:spPr>
        <p:txBody>
          <a:bodyPr vert="horz" lIns="92225" tIns="46112" rIns="92225" bIns="46112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49687" cy="4973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4322" y="9440372"/>
            <a:ext cx="2949686" cy="4973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7205B4-FA07-4327-8054-F7005C5296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095357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rgbClr val="F68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invGray">
          <a:xfrm>
            <a:off x="3203575" y="511175"/>
            <a:ext cx="27368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orakulmio 8"/>
          <p:cNvSpPr/>
          <p:nvPr/>
        </p:nvSpPr>
        <p:spPr bwMode="white">
          <a:xfrm>
            <a:off x="0" y="6167438"/>
            <a:ext cx="914400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Julkisten ja hyvinvointialojen liitto JHL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36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A7766-047A-4906-A8BF-C54CF1A4D303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Pj. Jukka Kämäräinen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86E6-7159-4091-9599-3B7A2EF3DA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568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alitäyttödia">
    <p:bg>
      <p:bgPr>
        <a:solidFill>
          <a:srgbClr val="F68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6588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invGray">
          <a:xfrm>
            <a:off x="828675" y="2135188"/>
            <a:ext cx="4532313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75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2A9C-FBC9-47AB-A19C-62B398F155BB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Pj. Jukka Kämäräinen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43AAF-ADA7-4FE0-82E0-34DDC1D8F0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66546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EE16-ABBB-48AB-8E58-6C15C1702DB5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Pj. Jukka Kämäräinen</a:t>
            </a: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6DED-6682-42E9-A946-AE4D31BD7C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83400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CE2A-C0E0-4D38-9DC4-DDC91A1DEB61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Pj. Jukka Kämäräinen</a:t>
            </a: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BD3FA-0737-4EE8-826E-7C794D376F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77080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25F89-A614-44BC-A691-1ED6E698227A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Pj. Jukka Kämäräinen</a:t>
            </a: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4E56A-4526-4E38-985A-467DCA86709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237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76E4-A86B-4DA3-ADCF-DF9F7AF61A61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Pj. Jukka Kämäräinen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CD0E-DDDD-40AC-B9BA-6F41F787133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81318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A2296-C700-49B2-B3DD-2507E69ED847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Pj. Jukka Kämäräinen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8FC39-F3D3-4891-B3E9-97C22BD9C5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3335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 bwMode="ltGray">
          <a:xfrm>
            <a:off x="0" y="6167438"/>
            <a:ext cx="9144000" cy="244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Julkisten ja hyvinvointialojen liitto JHL</a:t>
            </a:r>
          </a:p>
        </p:txBody>
      </p:sp>
      <p:sp>
        <p:nvSpPr>
          <p:cNvPr id="1027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198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  <a:endParaRPr lang="en-US" altLang="fi-FI" smtClean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  <a:p>
            <a:pPr lvl="5"/>
            <a:r>
              <a:rPr lang="fi-FI" dirty="0" smtClean="0"/>
              <a:t>6</a:t>
            </a:r>
          </a:p>
          <a:p>
            <a:pPr lvl="6"/>
            <a:r>
              <a:rPr lang="fi-FI" dirty="0" smtClean="0"/>
              <a:t>7</a:t>
            </a:r>
          </a:p>
          <a:p>
            <a:pPr lvl="7"/>
            <a:r>
              <a:rPr lang="fi-FI" dirty="0" smtClean="0"/>
              <a:t>8</a:t>
            </a:r>
          </a:p>
          <a:p>
            <a:pPr lvl="8"/>
            <a:r>
              <a:rPr lang="fi-FI" dirty="0" smtClean="0"/>
              <a:t>9</a:t>
            </a:r>
          </a:p>
          <a:p>
            <a:pPr lvl="8"/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037513" y="6440488"/>
            <a:ext cx="647700" cy="215900"/>
          </a:xfrm>
          <a:prstGeom prst="rect">
            <a:avLst/>
          </a:prstGeom>
        </p:spPr>
        <p:txBody>
          <a:bodyPr vert="horz" lIns="91440" tIns="45720" rIns="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B9A300-7707-4FCB-AC5B-40C187D861E4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141913" y="6440488"/>
            <a:ext cx="2895600" cy="2159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Pj. Jukka Kämäräinen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 bwMode="white">
          <a:xfrm>
            <a:off x="8723313" y="6167438"/>
            <a:ext cx="396875" cy="215900"/>
          </a:xfrm>
          <a:prstGeom prst="rect">
            <a:avLst/>
          </a:prstGeom>
        </p:spPr>
        <p:txBody>
          <a:bodyPr vert="horz" lIns="90000" tIns="45720" rIns="91440" bIns="45720" rtlCol="0" anchor="t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8C31A1-C61E-4C16-8C31-F097516313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 bwMode="ltGray">
          <a:xfrm>
            <a:off x="395288" y="1223963"/>
            <a:ext cx="8351837" cy="47625"/>
          </a:xfrm>
          <a:prstGeom prst="rect">
            <a:avLst/>
          </a:prstGeom>
          <a:solidFill>
            <a:srgbClr val="F6853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pic>
        <p:nvPicPr>
          <p:cNvPr id="1033" name="Kuva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4838" y="6167438"/>
            <a:ext cx="4587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5" r:id="rId2"/>
    <p:sldLayoutId id="2147483737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9pPr>
    </p:titleStyle>
    <p:bodyStyle>
      <a:lvl1pPr marL="287338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3600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50938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9863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28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016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04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92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56172" y="1628800"/>
            <a:ext cx="7772400" cy="288032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 smtClean="0">
                <a:latin typeface="Arial Black" pitchFamily="34" charset="0"/>
              </a:rPr>
              <a:t>Raideammattilaisten osasto 52 JHL ry TOIMINTASUUNNITELMA</a:t>
            </a:r>
            <a:br>
              <a:rPr lang="fi-FI" sz="4400" dirty="0" smtClean="0">
                <a:latin typeface="Arial Black" pitchFamily="34" charset="0"/>
              </a:rPr>
            </a:br>
            <a:r>
              <a:rPr lang="fi-FI" sz="4400" dirty="0" smtClean="0">
                <a:latin typeface="Arial Black" pitchFamily="34" charset="0"/>
              </a:rPr>
              <a:t>V. 2018</a:t>
            </a:r>
            <a:r>
              <a:rPr lang="fi-FI" sz="1300" dirty="0" smtClean="0"/>
              <a:t/>
            </a:r>
            <a:br>
              <a:rPr lang="fi-FI" sz="1300" dirty="0" smtClean="0"/>
            </a:b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14338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4913" y="4509120"/>
            <a:ext cx="158908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251520" y="58052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27.10.2017</a:t>
            </a:r>
            <a:endParaRPr lang="fi-FI" dirty="0"/>
          </a:p>
        </p:txBody>
      </p:sp>
      <p:sp>
        <p:nvSpPr>
          <p:cNvPr id="4" name="AutoShape 2" descr="Kuvahaun tulos haulle junan ku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340" name="AutoShape 4" descr="Kuvahaun tulos haulle junan ku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4342" name="Picture 6" descr="Kuvahaun tulos haulle junan ku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77072"/>
            <a:ext cx="5544616" cy="2052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7474608"/>
              </p:ext>
            </p:extLst>
          </p:nvPr>
        </p:nvGraphicFramePr>
        <p:xfrm>
          <a:off x="179388" y="1412874"/>
          <a:ext cx="8640762" cy="4669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5"/>
                <a:gridCol w="3960789"/>
                <a:gridCol w="2376474"/>
                <a:gridCol w="1223284"/>
              </a:tblGrid>
              <a:tr h="419152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2018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 smtClean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Paikka</a:t>
                      </a:r>
                      <a:r>
                        <a:rPr lang="fi-FI" sz="1800" baseline="0" dirty="0" smtClean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Aika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529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Tammikuu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 smtClean="0"/>
                        <a:t>Hallituksen</a:t>
                      </a:r>
                      <a:r>
                        <a:rPr lang="fi-FI" sz="1200" baseline="0" dirty="0" smtClean="0"/>
                        <a:t> kokous ja </a:t>
                      </a:r>
                      <a:r>
                        <a:rPr lang="fi-FI" sz="1200" baseline="0" dirty="0" err="1" smtClean="0"/>
                        <a:t>Tes</a:t>
                      </a:r>
                      <a:r>
                        <a:rPr lang="fi-FI" sz="1200" baseline="0" dirty="0" smtClean="0"/>
                        <a:t> kierros alkaa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Keilaamaan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Toimintakertomuksen </a:t>
                      </a:r>
                      <a:r>
                        <a:rPr lang="fi-FI" sz="1200" baseline="0" dirty="0" smtClean="0"/>
                        <a:t>teko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smtClean="0"/>
                        <a:t>Toimintapäivä</a:t>
                      </a:r>
                      <a:endParaRPr lang="fi-FI" sz="1200" baseline="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Joensuun asema</a:t>
                      </a:r>
                    </a:p>
                    <a:p>
                      <a:endParaRPr lang="fi-FI" sz="1200" dirty="0" smtClean="0"/>
                    </a:p>
                    <a:p>
                      <a:endParaRPr lang="fi-FI" sz="1200" dirty="0" smtClean="0"/>
                    </a:p>
                    <a:p>
                      <a:r>
                        <a:rPr lang="fi-FI" sz="1200" dirty="0" smtClean="0"/>
                        <a:t>Joensuu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3350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Helmikuu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Hallituksen</a:t>
                      </a:r>
                      <a:r>
                        <a:rPr lang="fi-FI" sz="1200" baseline="0" dirty="0" smtClean="0"/>
                        <a:t> kokous, mm. yhdistyksen suunnitelman päivitys</a:t>
                      </a:r>
                    </a:p>
                    <a:p>
                      <a:r>
                        <a:rPr lang="fi-FI" sz="1200" baseline="0" dirty="0" smtClean="0"/>
                        <a:t>Toimintakertomuksen teko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Joensuun asema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7023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Maaliskuu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Hallituksen kokous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Yhdistyksen kevätkokous.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 Pilkkikilpailut ja </a:t>
                      </a:r>
                      <a:r>
                        <a:rPr lang="fi-FI" sz="1200" baseline="0" smtClean="0"/>
                        <a:t>mökin avajaiset</a:t>
                      </a:r>
                      <a:endParaRPr lang="fi-FI" sz="1200" baseline="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Joensuun asema</a:t>
                      </a:r>
                    </a:p>
                    <a:p>
                      <a:endParaRPr lang="fi-FI" sz="1200" dirty="0" smtClean="0"/>
                    </a:p>
                    <a:p>
                      <a:r>
                        <a:rPr lang="fi-FI" sz="1200" dirty="0" smtClean="0"/>
                        <a:t>Osaston Mökki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93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Huhtikuu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i="0" baseline="0" dirty="0" smtClean="0"/>
                        <a:t>Hallituksen kokous</a:t>
                      </a:r>
                    </a:p>
                    <a:p>
                      <a:r>
                        <a:rPr lang="fi-FI" sz="1200" i="0" baseline="0" dirty="0" smtClean="0"/>
                        <a:t>Työpaikkakäynnit erityisesti ratapiha, vaihteet ja raja.</a:t>
                      </a:r>
                    </a:p>
                    <a:p>
                      <a:r>
                        <a:rPr lang="fi-FI" sz="1200" i="0" baseline="0" dirty="0" smtClean="0"/>
                        <a:t>Kevät risteily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Laiva</a:t>
                      </a:r>
                    </a:p>
                    <a:p>
                      <a:endParaRPr lang="fi-FI" sz="1200" dirty="0" smtClean="0"/>
                    </a:p>
                    <a:p>
                      <a:r>
                        <a:rPr lang="fi-FI" sz="1200" dirty="0" smtClean="0"/>
                        <a:t>Tallinnan risteily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350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Toukokuu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 smtClean="0"/>
                        <a:t>Yhdistyksen</a:t>
                      </a:r>
                      <a:r>
                        <a:rPr lang="fi-FI" sz="1200" baseline="0" dirty="0" smtClean="0"/>
                        <a:t> ammattialajaostojen tapaamiset; teemana  oman työn kehittämisideat.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Mökkitalkoot.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Lm - vaali</a:t>
                      </a:r>
                      <a:endParaRPr lang="fi-FI" sz="120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Osaston Mökki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93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Kesäkuu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 smtClean="0"/>
                        <a:t>Hallituksen kokous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aseline="0" dirty="0" smtClean="0"/>
                        <a:t>Joensuun asema</a:t>
                      </a:r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baseline="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496962" y="260648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000" b="1" dirty="0"/>
              <a:t>Raideammattilaisten osasto 52 JHL ry toimintasuunnitelma </a:t>
            </a:r>
            <a:r>
              <a:rPr lang="fi-FI" altLang="fi-FI" sz="2000" b="1" dirty="0" smtClean="0"/>
              <a:t>2018</a:t>
            </a:r>
            <a:endParaRPr lang="fi-FI" altLang="fi-FI" sz="2000" b="1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D9664-02CD-4FCA-9C3D-63A58E99FA68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Pj. Jukka Kämäräinen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86343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mtClean="0"/>
              <a:t>Pj. Jukka Kämäräinen</a:t>
            </a:r>
            <a:endParaRPr lang="fi-FI" altLang="fi-FI" dirty="0"/>
          </a:p>
        </p:txBody>
      </p:sp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8506783"/>
              </p:ext>
            </p:extLst>
          </p:nvPr>
        </p:nvGraphicFramePr>
        <p:xfrm>
          <a:off x="194668" y="1412777"/>
          <a:ext cx="8640762" cy="3837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5"/>
                <a:gridCol w="3960789"/>
                <a:gridCol w="2376474"/>
                <a:gridCol w="1223284"/>
              </a:tblGrid>
              <a:tr h="471654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2018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 smtClean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Paikka</a:t>
                      </a:r>
                      <a:r>
                        <a:rPr lang="fi-FI" sz="1800" baseline="0" dirty="0" smtClean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Aika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12323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Elokuu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 smtClean="0"/>
                        <a:t>Hallituksen 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Joensuun asema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68497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Syyskuu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aseline="0" dirty="0" smtClean="0"/>
                        <a:t>Hallituksen kokous</a:t>
                      </a:r>
                    </a:p>
                    <a:p>
                      <a:endParaRPr lang="fi-FI" sz="1200" baseline="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Joensuun asema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973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Lokakuu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Hallituksen kokous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Yhdistyksen vuoden 2018 toiminnan suunnittelupäivä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Mökkitalkoot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Osaston mökki</a:t>
                      </a:r>
                    </a:p>
                    <a:p>
                      <a:r>
                        <a:rPr lang="fi-FI" sz="1200" dirty="0" smtClean="0"/>
                        <a:t>Laiva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23284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Marraskuu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Hallituksen kokous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Yhdistyksen syyskokous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Työpaikkakäyntejä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err="1" smtClean="0"/>
                        <a:t>Tsv</a:t>
                      </a:r>
                      <a:r>
                        <a:rPr lang="fi-FI" sz="1200" baseline="0" dirty="0" smtClean="0"/>
                        <a:t> - Vaali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Pikkujoulu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Paikka Avoin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endParaRPr lang="fi-FI" sz="1200" dirty="0" smtClean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677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Joulukuu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i="0" baseline="0" dirty="0" smtClean="0"/>
                        <a:t>Hallituksen 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smtClean="0"/>
                        <a:t>Joensuun</a:t>
                      </a:r>
                      <a:r>
                        <a:rPr lang="fi-FI" sz="1200" baseline="0" smtClean="0"/>
                        <a:t> asema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365919" y="125284"/>
            <a:ext cx="8229600" cy="9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000" b="1" dirty="0"/>
              <a:t>Raideammattilaisten osasto 52 JHL ry toimintasuunnitelma </a:t>
            </a:r>
            <a:r>
              <a:rPr lang="fi-FI" altLang="fi-FI" sz="2000" b="1" dirty="0" smtClean="0"/>
              <a:t>2018</a:t>
            </a:r>
            <a:endParaRPr lang="fi-FI" altLang="fi-FI" sz="2000" b="1" dirty="0"/>
          </a:p>
        </p:txBody>
      </p:sp>
      <p:sp>
        <p:nvSpPr>
          <p:cNvPr id="2" name="Tekstiruutu 1"/>
          <p:cNvSpPr txBox="1"/>
          <p:nvPr/>
        </p:nvSpPr>
        <p:spPr>
          <a:xfrm>
            <a:off x="7812360" y="980728"/>
            <a:ext cx="81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00" dirty="0"/>
          </a:p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6D4028-19A5-4274-AD08-E991C0C90ECD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3585331"/>
              </p:ext>
            </p:extLst>
          </p:nvPr>
        </p:nvGraphicFramePr>
        <p:xfrm>
          <a:off x="179388" y="1412874"/>
          <a:ext cx="8640762" cy="460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5"/>
                <a:gridCol w="3960789"/>
                <a:gridCol w="2376474"/>
                <a:gridCol w="1223284"/>
              </a:tblGrid>
              <a:tr h="400736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2018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 smtClean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Paikka</a:t>
                      </a:r>
                      <a:r>
                        <a:rPr lang="fi-FI" sz="1800" baseline="0" dirty="0" smtClean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Aika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0164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Tammikuu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 smtClean="0"/>
                        <a:t>Hallituksen kokous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dirty="0" smtClean="0"/>
                        <a:t>Edunvalvonnan</a:t>
                      </a:r>
                      <a:r>
                        <a:rPr lang="fi-FI" sz="1200" baseline="0" dirty="0" smtClean="0"/>
                        <a:t> yhteistoiminnan kurssi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Uuden luottamusmiehen kurssi</a:t>
                      </a:r>
                      <a:r>
                        <a:rPr lang="fi-FI" sz="12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dirty="0" smtClean="0"/>
                        <a:t>Toimintapäivä</a:t>
                      </a:r>
                      <a:endParaRPr lang="fi-FI" sz="120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r>
                        <a:rPr lang="fi-FI" sz="1200" dirty="0" smtClean="0"/>
                        <a:t>JHL opisto</a:t>
                      </a:r>
                    </a:p>
                    <a:p>
                      <a:r>
                        <a:rPr lang="fi-FI" sz="1200" dirty="0" smtClean="0"/>
                        <a:t>Imatra valtionhotelli</a:t>
                      </a:r>
                    </a:p>
                    <a:p>
                      <a:r>
                        <a:rPr lang="fi-FI" sz="1200" dirty="0" smtClean="0"/>
                        <a:t>Joensuu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r>
                        <a:rPr lang="fi-FI" sz="1200" dirty="0" smtClean="0"/>
                        <a:t>22.01-26.01</a:t>
                      </a:r>
                    </a:p>
                    <a:p>
                      <a:r>
                        <a:rPr lang="fi-FI" sz="1200" dirty="0" smtClean="0"/>
                        <a:t>25.01-02.02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0917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Helmikuu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 </a:t>
                      </a:r>
                    </a:p>
                    <a:p>
                      <a:r>
                        <a:rPr lang="fi-FI" sz="1200" dirty="0" smtClean="0"/>
                        <a:t>Uudet luottamusmiehet kurssi 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0164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Maaliskuu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Yhdistysten kevätkokouksia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Työoikeuden kurssi</a:t>
                      </a:r>
                      <a:endParaRPr lang="fi-FI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Alueellinen jäsentapahtuma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aseline="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r>
                        <a:rPr lang="fi-FI" sz="1200" dirty="0" smtClean="0"/>
                        <a:t>JHL opisto</a:t>
                      </a:r>
                      <a:endParaRPr lang="fi-FI" sz="1200" dirty="0" smtClean="0"/>
                    </a:p>
                    <a:p>
                      <a:endParaRPr lang="fi-FI" sz="1200" dirty="0" smtClean="0"/>
                    </a:p>
                    <a:p>
                      <a:endParaRPr lang="fi-FI" sz="120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r>
                        <a:rPr lang="fi-FI" sz="1200" dirty="0" smtClean="0"/>
                        <a:t>19.03-20.03</a:t>
                      </a:r>
                      <a:endParaRPr lang="fi-FI" sz="120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0164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Huhtikuu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Yhdistysten kevätkokouksia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Luottamusmiestiedon kurssi Rautatie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aseline="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endParaRPr lang="fi-FI" sz="1200" dirty="0" smtClean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917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Toukokuu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 smtClean="0"/>
                        <a:t>Osaston kokous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0917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Kesäkuu - Heinäkuu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 smtClean="0"/>
                        <a:t>Aluetoimisto Kesälomalla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baseline="0" dirty="0" smtClean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baseline="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496962" y="26064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000" b="1" dirty="0"/>
              <a:t>JHL Itä-Suomi </a:t>
            </a:r>
            <a:r>
              <a:rPr lang="fi-FI" altLang="fi-FI" sz="2000" b="1" dirty="0" smtClean="0"/>
              <a:t>tapahtumakalenteri 2018</a:t>
            </a:r>
            <a:endParaRPr lang="fi-FI" altLang="fi-FI" sz="2000" b="1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B7A72-159F-4416-95B1-94343B3B919A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Pj. Jukka Kämäräinen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2295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mtClean="0"/>
              <a:t>Pj. Jukka Kämäräinen</a:t>
            </a:r>
            <a:endParaRPr lang="fi-FI" altLang="fi-FI" dirty="0"/>
          </a:p>
        </p:txBody>
      </p:sp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8250492"/>
              </p:ext>
            </p:extLst>
          </p:nvPr>
        </p:nvGraphicFramePr>
        <p:xfrm>
          <a:off x="194668" y="1412776"/>
          <a:ext cx="8640762" cy="3136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5"/>
                <a:gridCol w="3960789"/>
                <a:gridCol w="2376474"/>
                <a:gridCol w="1223284"/>
              </a:tblGrid>
              <a:tr h="379325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2018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 smtClean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Paikka</a:t>
                      </a:r>
                      <a:r>
                        <a:rPr lang="fi-FI" sz="1800" baseline="0" dirty="0" smtClean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Aika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3160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Elokuu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i-FI" sz="120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Syyskuu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aseline="0" dirty="0" smtClean="0"/>
                        <a:t>Tarvittaessa hallituksen kokous</a:t>
                      </a:r>
                    </a:p>
                    <a:p>
                      <a:r>
                        <a:rPr lang="fi-FI" sz="1200" baseline="0" dirty="0" smtClean="0"/>
                        <a:t> </a:t>
                      </a:r>
                      <a:endParaRPr lang="fi-FI" sz="1200" baseline="0" dirty="0" smtClean="0"/>
                    </a:p>
                    <a:p>
                      <a:endParaRPr lang="fi-FI" sz="1200" baseline="0" dirty="0" smtClean="0"/>
                    </a:p>
                    <a:p>
                      <a:endParaRPr lang="fi-FI" sz="1200" baseline="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0156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Lokakuu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Yhdistysten syyskokouksia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Työsuojelun ja yhteistoiminnan ajankohtaispäivät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Mökkitalkoot ja mökki talviteloille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endParaRPr lang="fi-FI" sz="1200" dirty="0" smtClean="0"/>
                    </a:p>
                    <a:p>
                      <a:r>
                        <a:rPr lang="fi-FI" sz="1200" dirty="0" smtClean="0"/>
                        <a:t>Mökki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5948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Marraskuu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Yhdistysten syyskokouksia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 smtClean="0"/>
                    </a:p>
                    <a:p>
                      <a:endParaRPr lang="fi-FI" sz="1200" dirty="0" smtClean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2242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Joulukuu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i="1" baseline="0" dirty="0" smtClean="0"/>
                        <a:t>Hallituksenkokous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365919" y="125284"/>
            <a:ext cx="8229600" cy="9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000" b="1" dirty="0"/>
              <a:t>JHL Itä-Suomi </a:t>
            </a:r>
            <a:r>
              <a:rPr lang="fi-FI" altLang="fi-FI" sz="2000" b="1" dirty="0" smtClean="0"/>
              <a:t>tapahtumakalenteri  2018</a:t>
            </a:r>
            <a:endParaRPr lang="fi-FI" altLang="fi-FI" sz="2000" b="1" dirty="0"/>
          </a:p>
        </p:txBody>
      </p:sp>
      <p:sp>
        <p:nvSpPr>
          <p:cNvPr id="2" name="Tekstiruutu 1"/>
          <p:cNvSpPr txBox="1"/>
          <p:nvPr/>
        </p:nvSpPr>
        <p:spPr>
          <a:xfrm>
            <a:off x="7812360" y="980728"/>
            <a:ext cx="81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00" dirty="0"/>
          </a:p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0DFD9-34FC-46B6-B22F-AA92ED2B42B2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92869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000" b="1" dirty="0" smtClean="0">
                <a:solidFill>
                  <a:schemeClr val="tx1"/>
                </a:solidFill>
              </a:rPr>
              <a:t>Raideammattilaisten osasto 52 JHL ry toimintasuunnitelma 2017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2398999"/>
              </p:ext>
            </p:extLst>
          </p:nvPr>
        </p:nvGraphicFramePr>
        <p:xfrm>
          <a:off x="179513" y="122264"/>
          <a:ext cx="8784977" cy="5971032"/>
        </p:xfrm>
        <a:graphic>
          <a:graphicData uri="http://schemas.openxmlformats.org/drawingml/2006/table">
            <a:tbl>
              <a:tblPr/>
              <a:tblGrid>
                <a:gridCol w="1689467"/>
                <a:gridCol w="3585902"/>
                <a:gridCol w="686663"/>
                <a:gridCol w="1220733"/>
                <a:gridCol w="171943"/>
                <a:gridCol w="1430269"/>
              </a:tblGrid>
              <a:tr h="4692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toiminnallinen tila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fi-FI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Arial" pitchFamily="34" charset="0"/>
                        </a:rPr>
                        <a:t>TOIMINTASUUNITELMA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Raideammattilaisten osasto 52 JHL 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53627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Yhdistyksen</a:t>
                      </a:r>
                      <a:r>
                        <a:rPr lang="fi-FI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toiminnallinen tila </a:t>
                      </a:r>
                      <a:endParaRPr lang="fi-FI" sz="1400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24571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Jäsenmäärä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Ikärakenne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Ammattialat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Työpaikat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Muuta huomioitavaa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322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jäsentä.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Miehiä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297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ja naisia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25</a:t>
                      </a: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84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Työssä olijat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233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Eläkkeellä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 Alle 30v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4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30 – 39v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23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40 – 49v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13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50 – 59v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41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60 – 64v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52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65=&gt;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189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henkilöä.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Konduktöörit, moni osaajat (vaihtotyönjohtaja, vaihdemies, junamies), ratatekninen työntekijä, pienkoneasentaja, siivooja, junaemäntä ja junaisäntä.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VR Yhtymä, VR TRACK oy, </a:t>
                      </a:r>
                      <a:r>
                        <a:rPr kumimoji="0" lang="fi-FI" alt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Destia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fi-FI" alt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rail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oy, </a:t>
                      </a:r>
                      <a:r>
                        <a:rPr kumimoji="0" lang="fi-FI" alt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Avecra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oy, ISS palvelut oy ja Erkki Tuhkanen oy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Maksavien jäsenmäärä on koko ajan aleneva, johtuen VR:n sopeutusohjelmasta ja </a:t>
                      </a:r>
                      <a:r>
                        <a:rPr kumimoji="0" lang="fi-FI" alt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Yt:stä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ja eläkkeelle jäämisistä.</a:t>
                      </a: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8"/>
                    </a:solidFill>
                  </a:tcPr>
                </a:tc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mtClean="0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altLang="fi-FI" dirty="0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BF29E-A460-4D6D-91E5-032BC793FFA4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8471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80920" cy="576734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</a:t>
            </a:r>
            <a:r>
              <a:rPr lang="fi-FI" altLang="fi-FI" sz="2000" b="1" dirty="0" smtClean="0">
                <a:solidFill>
                  <a:schemeClr val="tx1"/>
                </a:solidFill>
              </a:rPr>
              <a:t>2018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5103699"/>
              </p:ext>
            </p:extLst>
          </p:nvPr>
        </p:nvGraphicFramePr>
        <p:xfrm>
          <a:off x="251519" y="620688"/>
          <a:ext cx="8712970" cy="5249032"/>
        </p:xfrm>
        <a:graphic>
          <a:graphicData uri="http://schemas.openxmlformats.org/drawingml/2006/table">
            <a:tbl>
              <a:tblPr/>
              <a:tblGrid>
                <a:gridCol w="843245"/>
                <a:gridCol w="454023"/>
                <a:gridCol w="3934862"/>
                <a:gridCol w="529693"/>
                <a:gridCol w="151341"/>
                <a:gridCol w="681034"/>
                <a:gridCol w="2118772"/>
              </a:tblGrid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88591"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Järjestö</a:t>
                      </a:r>
                      <a:r>
                        <a:rPr lang="fi-FI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toiminta</a:t>
                      </a:r>
                      <a:endParaRPr lang="fi-FI" sz="14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Kehitetään työhyvinvointia, työelämätaitoja ja yhteistoimintamuotoja yhteistyössä työnantajan kanssa. </a:t>
                      </a:r>
                      <a:endParaRPr lang="fi-FI" sz="1400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65507">
                <a:tc gridSpan="2"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lvl="0"/>
                      <a:r>
                        <a:rPr lang="fi-FI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Uudistus,</a:t>
                      </a:r>
                      <a:r>
                        <a:rPr lang="fi-FI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ja</a:t>
                      </a:r>
                      <a:r>
                        <a:rPr lang="fi-FI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muut </a:t>
                      </a:r>
                    </a:p>
                    <a:p>
                      <a:pPr lvl="0"/>
                      <a:r>
                        <a:rPr lang="fi-FI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työantaja</a:t>
                      </a:r>
                      <a:endParaRPr lang="fi-FI" sz="1200" b="1" kern="1200" baseline="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Muutokset</a:t>
                      </a: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000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000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4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Huolehditaan ennakoiden</a:t>
                      </a: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siitä</a:t>
                      </a: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,</a:t>
                      </a: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että </a:t>
                      </a: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muutosten etenemistilanne tuodaan jokaisen YT-elimen kokouksen asialistalle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Työhyvinvointi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ja yhteistoimintakysymykset otetaan säännönmukaisesti esille yhdistyksen hallituksessa. Esitetään työnantajalle tiedotustilaisuuksien järjestämistä työntekijöille.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Tehdään aloitteita </a:t>
                      </a: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työpaikkojen kehittämistoimintaan</a:t>
                      </a: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i-FI" sz="1200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Innostetaan jäsenistöä</a:t>
                      </a: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työn kehittämiseen</a:t>
                      </a: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ja </a:t>
                      </a: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kehittämismallien ja kokemusten keräämiseen.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Kirjataan toteutettuja kehittämishankkeita (pieniäkin)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kern="1200" baseline="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kern="1200" baseline="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Henkilöstöllä on hyvät vaikutus-mahdollisuudet ja  henkilöstön asema on turvattu muutostilanteissa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Kyseisten alojen työpaikoilla tunnetaan kärkihanke ja  sen aineistoja hyödynnetään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täysipainoisesti.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Jäsenmäärä saadaan nousuun erityisesti  kärkihankkeen ammattiryhmien osalta.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mtClean="0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0EE590-1C5B-4645-B164-39EBDA08D4B6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9847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82290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</a:t>
            </a:r>
            <a:r>
              <a:rPr lang="fi-FI" altLang="fi-FI" sz="2000" b="1" dirty="0" smtClean="0">
                <a:solidFill>
                  <a:schemeClr val="tx1"/>
                </a:solidFill>
              </a:rPr>
              <a:t>2018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2889985"/>
              </p:ext>
            </p:extLst>
          </p:nvPr>
        </p:nvGraphicFramePr>
        <p:xfrm>
          <a:off x="323528" y="980728"/>
          <a:ext cx="8568952" cy="4880184"/>
        </p:xfrm>
        <a:graphic>
          <a:graphicData uri="http://schemas.openxmlformats.org/drawingml/2006/table">
            <a:tbl>
              <a:tblPr/>
              <a:tblGrid>
                <a:gridCol w="1408117"/>
                <a:gridCol w="3631458"/>
                <a:gridCol w="120253"/>
                <a:gridCol w="592891"/>
                <a:gridCol w="815225"/>
                <a:gridCol w="211688"/>
                <a:gridCol w="1789320"/>
              </a:tblGrid>
              <a:tr h="5702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540664"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Järjestötoiminta.</a:t>
                      </a:r>
                      <a:r>
                        <a:rPr lang="fi-FI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Edistetään järjestäytymistä ja osallistutaan yhdistykset liiton toimintaan. Osallistumisen kohteena mm. </a:t>
                      </a:r>
                      <a:r>
                        <a:rPr lang="fi-FI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Luottamusmies valinnat</a:t>
                      </a:r>
                      <a:endParaRPr lang="fi-FI" sz="1400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69292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lvl="0"/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Presidentin vaali</a:t>
                      </a:r>
                    </a:p>
                    <a:p>
                      <a:pPr lvl="0"/>
                      <a:endParaRPr lang="fi-FI" sz="1100" b="1" kern="1200" baseline="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b="1" kern="1200" baseline="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b="1" kern="1200" baseline="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b="1" kern="1200" baseline="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b="1" kern="1200" baseline="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Luottamusmies vaalit</a:t>
                      </a:r>
                    </a:p>
                    <a:p>
                      <a:pPr lvl="0"/>
                      <a:endParaRPr lang="fi-FI" sz="1100" b="1" kern="1200" baseline="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b="1" kern="1200" baseline="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Työsuojeluvaltuutetun vaali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Pidetään yllä keskustelua vaaleista. Kehoittaan jäseniä äänestämään.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Ehdokkaita pääluottamusmiehiksi ja työluottamusmieheksi.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Ehdokkaita työsuojeluvaltuutetuksi ja varavaltuutetuksi.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Osasto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Osasto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Huhtikuu - Kesäkuu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Syyskuu - Joulukuu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Jäsenistön edunvalvonta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Edunvalvonta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Edunvalvonta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mtClean="0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F04083-A272-4CE4-964B-6AD977E1E082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8343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8274"/>
          </a:xfrm>
        </p:spPr>
        <p:txBody>
          <a:bodyPr/>
          <a:lstStyle/>
          <a:p>
            <a:r>
              <a:rPr lang="fi-FI" altLang="fi-FI" sz="2000" b="1" dirty="0" smtClean="0">
                <a:solidFill>
                  <a:schemeClr val="tx1"/>
                </a:solidFill>
              </a:rPr>
              <a:t>Raideammattilaisten </a:t>
            </a:r>
            <a:r>
              <a:rPr lang="fi-FI" altLang="fi-FI" sz="2000" b="1" dirty="0">
                <a:solidFill>
                  <a:schemeClr val="tx1"/>
                </a:solidFill>
              </a:rPr>
              <a:t>osasto 52 JHL ry toimintasuunnitelma </a:t>
            </a:r>
            <a:r>
              <a:rPr lang="fi-FI" altLang="fi-FI" sz="2000" b="1" dirty="0" smtClean="0">
                <a:solidFill>
                  <a:schemeClr val="tx1"/>
                </a:solidFill>
              </a:rPr>
              <a:t>2017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1177066"/>
              </p:ext>
            </p:extLst>
          </p:nvPr>
        </p:nvGraphicFramePr>
        <p:xfrm>
          <a:off x="395536" y="144368"/>
          <a:ext cx="8496943" cy="5948928"/>
        </p:xfrm>
        <a:graphic>
          <a:graphicData uri="http://schemas.openxmlformats.org/drawingml/2006/table">
            <a:tbl>
              <a:tblPr/>
              <a:tblGrid>
                <a:gridCol w="885531"/>
                <a:gridCol w="368971"/>
                <a:gridCol w="4353863"/>
                <a:gridCol w="737943"/>
                <a:gridCol w="767260"/>
                <a:gridCol w="1383375"/>
              </a:tblGrid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00060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Edunvalvonta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Edistetään järjestäytymistä ja osallisettaan yhdistykset liiton toimintaan. Osallistumisen kohteena mm. uusi liittostrategia, sopimustavoitteiden määrittely ja työpaikkakäyntien</a:t>
                      </a:r>
                      <a:r>
                        <a:rPr lang="fi-FI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 </a:t>
                      </a:r>
                      <a:r>
                        <a:rPr lang="fi-FI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aktivointi. </a:t>
                      </a:r>
                      <a:endParaRPr lang="fi-FI" sz="1400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165024">
                <a:tc gridSpan="2"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Paikallisen ja alueellisen edunvalvonta kyvyn korottaminen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Arvioidaan toimintaympäristön tulevia muutoksia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Pidetään huolta, että luottamusmies- ja työsuojeluhenkilöstöverkosto on toimiva ja heillä on riittävä ajankäyttö.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/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Yhdistys toimii aktiivisesti ja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jäsenistön edunvalvonta pystytään hoitamaan hyvin.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toimijoilla ja jäsenistöllä on valmiudet järjestöllisiin toimenpiteisiin.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luottamusmiestapaamiset ja yhdistysjohdon tapaaminen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</a:t>
                      </a:r>
                      <a:r>
                        <a:rPr lang="fi-FI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</a:t>
                      </a:r>
                      <a:r>
                        <a:rPr lang="fi-FI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sopimukset</a:t>
                      </a: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Tapaturmattomuus kamppanian 0- tapaturmaa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Työsuojelun aktiivinen osallistuminen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Paikallista sopimista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vuosi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mtClean="0">
                <a:solidFill>
                  <a:prstClr val="black"/>
                </a:solidFill>
              </a:rPr>
              <a:t>Pj. Jukka Kämäräinen</a:t>
            </a:r>
            <a:endParaRPr lang="fi-FI" altLang="fi-FI" dirty="0">
              <a:solidFill>
                <a:prstClr val="black"/>
              </a:solidFill>
            </a:endParaRPr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 altLang="fi-FI">
              <a:solidFill>
                <a:prstClr val="white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7B8B4B-5DED-4B92-AEF5-111D2EAE33F6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985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45624" cy="1008112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</a:t>
            </a:r>
            <a:r>
              <a:rPr lang="fi-FI" altLang="fi-FI" sz="2000" b="1" dirty="0" smtClean="0">
                <a:solidFill>
                  <a:schemeClr val="tx1"/>
                </a:solidFill>
              </a:rPr>
              <a:t>2018</a:t>
            </a:r>
            <a:endParaRPr lang="fi-FI" altLang="fi-FI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4782430"/>
              </p:ext>
            </p:extLst>
          </p:nvPr>
        </p:nvGraphicFramePr>
        <p:xfrm>
          <a:off x="251520" y="836712"/>
          <a:ext cx="8640960" cy="4815583"/>
        </p:xfrm>
        <a:graphic>
          <a:graphicData uri="http://schemas.openxmlformats.org/drawingml/2006/table">
            <a:tbl>
              <a:tblPr/>
              <a:tblGrid>
                <a:gridCol w="1674223"/>
                <a:gridCol w="3629153"/>
                <a:gridCol w="584712"/>
                <a:gridCol w="152937"/>
                <a:gridCol w="764687"/>
                <a:gridCol w="1835248"/>
              </a:tblGrid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0783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Edistetään järjestäytymistä ja osallisettaan yhdistykset liiton toimintaan. Työpaikkakäyntien aktivointi.</a:t>
                      </a:r>
                      <a:r>
                        <a:rPr lang="fi-FI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286824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Työpaikkakäynnit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Jäsenhankinta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Näkyminen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Liiton </a:t>
                      </a:r>
                      <a:r>
                        <a:rPr lang="fi-FI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h</a:t>
                      </a:r>
                      <a:r>
                        <a:rPr lang="fi-FI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anke;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Toimivat</a:t>
                      </a:r>
                      <a:r>
                        <a:rPr lang="fi-FI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yhdistykset</a:t>
                      </a: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aktiivit tekevät </a:t>
                      </a:r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työpaikkakäyntejä ympäri vuoden.</a:t>
                      </a:r>
                    </a:p>
                    <a:p>
                      <a:pPr lvl="0"/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Edellytetään jokaiselta yhdistyksen toimijalta aktiivilta otetta jäsenhankintaan. </a:t>
                      </a:r>
                    </a:p>
                    <a:p>
                      <a:pPr lvl="0"/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Järjestetään jäsenistölle erilaisia vapaa-ajan tapahtumia.</a:t>
                      </a:r>
                    </a:p>
                    <a:p>
                      <a:pPr lvl="0"/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Huolehditaan yhdistyksen näkymisestä; yhdistyksen nettisivut ja työpaikkojen ilmoitustaulut</a:t>
                      </a:r>
                      <a:r>
                        <a:rPr lang="fi-FI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ajan tasalla, JHL työpaikkamapit työpaikoilla, lehtijutut, osallistutaan alueellisen JHL Itä – suomen toimintaan</a:t>
                      </a:r>
                      <a:r>
                        <a:rPr lang="fi-FI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i-FI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Facebook</a:t>
                      </a:r>
                      <a:r>
                        <a:rPr lang="fi-FI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ryhmät hallitus ja jäsenistö.</a:t>
                      </a: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endParaRPr lang="fi-FI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r>
                        <a:rPr lang="fi-FI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Kehitetään yhdistyksen  toimintaa</a:t>
                      </a:r>
                      <a:r>
                        <a:rPr lang="fi-FI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endParaRPr lang="fi-FI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i-FI" sz="1200" dirty="0" smtClean="0"/>
                        <a:t>Lm,</a:t>
                      </a:r>
                      <a:r>
                        <a:rPr lang="fi-FI" sz="1200" baseline="0" dirty="0" smtClean="0"/>
                        <a:t>  hallitus</a:t>
                      </a:r>
                    </a:p>
                    <a:p>
                      <a:endParaRPr lang="fi-FI" sz="1200" baseline="0" dirty="0" smtClean="0"/>
                    </a:p>
                    <a:p>
                      <a:endParaRPr lang="fi-FI" sz="1200" baseline="0" dirty="0" smtClean="0"/>
                    </a:p>
                    <a:p>
                      <a:endParaRPr lang="fi-FI" sz="1200" baseline="0" dirty="0" smtClean="0"/>
                    </a:p>
                    <a:p>
                      <a:endParaRPr lang="fi-FI" sz="1200" baseline="0" dirty="0" smtClean="0"/>
                    </a:p>
                    <a:p>
                      <a:endParaRPr lang="fi-FI" sz="1200" baseline="0" dirty="0" smtClean="0"/>
                    </a:p>
                    <a:p>
                      <a:endParaRPr lang="fi-FI" sz="1200" baseline="0" dirty="0" smtClean="0"/>
                    </a:p>
                    <a:p>
                      <a:r>
                        <a:rPr lang="fi-FI" sz="1200" baseline="0" dirty="0" smtClean="0"/>
                        <a:t>Hallitus</a:t>
                      </a:r>
                      <a:endParaRPr lang="fi-FI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JHL:n</a:t>
                      </a:r>
                      <a:r>
                        <a:rPr kumimoji="0" lang="fi-FI" alt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näkyvyys työpaikoilla lisääntyy ja jäsenmäärä saadaan nousuun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Yhdistys toimii hyvin.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Yhdistyksessä on riittävästi toimijoita.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>
            <a:off x="5148064" y="6525344"/>
            <a:ext cx="2895600" cy="2159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mtClean="0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BB592-45CC-49A8-B737-3A64E103DD9D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7577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6266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</a:t>
            </a:r>
            <a:r>
              <a:rPr lang="fi-FI" altLang="fi-FI" sz="2000" b="1" dirty="0" smtClean="0">
                <a:solidFill>
                  <a:schemeClr val="tx1"/>
                </a:solidFill>
              </a:rPr>
              <a:t>2018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4600009"/>
              </p:ext>
            </p:extLst>
          </p:nvPr>
        </p:nvGraphicFramePr>
        <p:xfrm>
          <a:off x="179512" y="723488"/>
          <a:ext cx="8712968" cy="5140112"/>
        </p:xfrm>
        <a:graphic>
          <a:graphicData uri="http://schemas.openxmlformats.org/drawingml/2006/table">
            <a:tbl>
              <a:tblPr/>
              <a:tblGrid>
                <a:gridCol w="1681917"/>
                <a:gridCol w="4404937"/>
                <a:gridCol w="684038"/>
                <a:gridCol w="585611"/>
                <a:gridCol w="119366"/>
                <a:gridCol w="1237099"/>
              </a:tblGrid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04136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Järjestötoiminta ja edunvalvonta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929568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Uudistus ja Edunvalvonta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 smtClean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Muutokset työnantaja organisaatiossa  ja säästötoimet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Julkisen sektorin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rakennemuutokset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huolehtia jäsenistön edunvalvonnasta muutostilanteessa.</a:t>
                      </a:r>
                    </a:p>
                    <a:p>
                      <a:pPr lvl="0"/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Tehdään yhdistyksen suunnitelma, jäsenistön edunvalvonnan</a:t>
                      </a: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hoitamiseksi suunnitelmallisesti. </a:t>
                      </a:r>
                      <a:endParaRPr lang="fi-FI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Keskustellaan</a:t>
                      </a: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uudistuksesta yhdistyksen kokouksissa ja työpaikoilla. </a:t>
                      </a:r>
                    </a:p>
                    <a:p>
                      <a:pPr lvl="0"/>
                      <a:endParaRPr lang="fi-FI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aktiivit tuovat hallituksen kokouksiin säännöllisesti jäsenistöä koskevat työpaikkojen organisaatio</a:t>
                      </a: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muutokset ja säästötoimet.</a:t>
                      </a:r>
                    </a:p>
                    <a:p>
                      <a:pPr lvl="0"/>
                      <a:endParaRPr lang="fi-FI" sz="12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hallitus kokoontuu käsittelemään edunvalvonta-asioita ja tekee kannanottoja ja lausuntoja</a:t>
                      </a:r>
                      <a:endParaRPr lang="fi-FI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i-FI" altLang="fi-F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endParaRPr lang="fi-FI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Tehdään</a:t>
                      </a:r>
                      <a:r>
                        <a:rPr lang="fi-FI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yhteiskuntavaikuttamista </a:t>
                      </a: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Koko vuosi</a:t>
                      </a:r>
                    </a:p>
                    <a:p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i-FI" sz="1100" dirty="0" smtClean="0"/>
                        <a:t>Yhdistys</a:t>
                      </a:r>
                      <a:r>
                        <a:rPr lang="fi-FI" sz="1100" baseline="0" dirty="0" smtClean="0"/>
                        <a:t> </a:t>
                      </a:r>
                      <a:r>
                        <a:rPr lang="fi-FI" sz="1100" dirty="0" smtClean="0"/>
                        <a:t>toimii aktiivisesti</a:t>
                      </a:r>
                      <a:r>
                        <a:rPr lang="fi-FI" sz="1100" baseline="0" dirty="0" smtClean="0"/>
                        <a:t>  muissa muutostilanteissa ja hoitaa hyvin jäsenistön edunvalvonnan</a:t>
                      </a:r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err="1" smtClean="0"/>
                        <a:t>JHL:n</a:t>
                      </a:r>
                      <a:r>
                        <a:rPr lang="fi-FI" sz="1100" baseline="0" dirty="0" smtClean="0"/>
                        <a:t> jäsenistöä kohdellaan oikeudenmukaisesti muutostilanteissa</a:t>
                      </a:r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Kunnallisena</a:t>
                      </a:r>
                    </a:p>
                    <a:p>
                      <a:r>
                        <a:rPr lang="fi-FI" sz="1100" dirty="0" smtClean="0"/>
                        <a:t>tuotettujen </a:t>
                      </a:r>
                    </a:p>
                    <a:p>
                      <a:r>
                        <a:rPr lang="fi-FI" sz="1100" dirty="0" smtClean="0"/>
                        <a:t>palvelujen osuus pystytään säilyttämään </a:t>
                      </a:r>
                    </a:p>
                    <a:p>
                      <a:r>
                        <a:rPr lang="fi-FI" sz="1100" dirty="0" smtClean="0"/>
                        <a:t>mahdollisimman suurena.</a:t>
                      </a:r>
                    </a:p>
                    <a:p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mtClean="0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6565B3-4B45-451A-B2FB-A00AE54735F5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5634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6266"/>
          </a:xfrm>
        </p:spPr>
        <p:txBody>
          <a:bodyPr/>
          <a:lstStyle/>
          <a:p>
            <a:r>
              <a:rPr lang="fi-FI" altLang="fi-FI" sz="2000" b="1" dirty="0" smtClean="0">
                <a:solidFill>
                  <a:schemeClr val="tx1"/>
                </a:solidFill>
              </a:rPr>
              <a:t>Raideammattilaisten </a:t>
            </a:r>
            <a:r>
              <a:rPr lang="fi-FI" altLang="fi-FI" sz="2000" b="1" dirty="0">
                <a:solidFill>
                  <a:schemeClr val="tx1"/>
                </a:solidFill>
              </a:rPr>
              <a:t>osasto 52 JHL ry toimintasuunnitelma </a:t>
            </a:r>
            <a:r>
              <a:rPr lang="fi-FI" altLang="fi-FI" sz="2000" b="1" dirty="0" smtClean="0">
                <a:solidFill>
                  <a:schemeClr val="tx1"/>
                </a:solidFill>
              </a:rPr>
              <a:t>2018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9437960"/>
              </p:ext>
            </p:extLst>
          </p:nvPr>
        </p:nvGraphicFramePr>
        <p:xfrm>
          <a:off x="179512" y="723488"/>
          <a:ext cx="8946648" cy="5297799"/>
        </p:xfrm>
        <a:graphic>
          <a:graphicData uri="http://schemas.openxmlformats.org/drawingml/2006/table">
            <a:tbl>
              <a:tblPr/>
              <a:tblGrid>
                <a:gridCol w="1646319"/>
                <a:gridCol w="4186329"/>
                <a:gridCol w="125376"/>
                <a:gridCol w="954744"/>
                <a:gridCol w="792088"/>
                <a:gridCol w="1241792"/>
              </a:tblGrid>
              <a:tr h="490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8550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Omaa suunnittelua vuodelle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4121582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Tehdään jäsenkartoitus ammattinimikkeistä ja työpaikoista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LM ja </a:t>
                      </a:r>
                      <a:r>
                        <a:rPr kumimoji="0" lang="fi-FI" altLang="fi-FI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Tsv</a:t>
                      </a: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- Vaali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Äänestäminen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Yhdistyksen mökin kunnostustalkoot (suunnittelu, valmistelu ja kutsu jäsenille)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Kevät risteily jäsenille ja aloitteet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Pikkujoulu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Saada parempi käsitys jäsenkunnasta ja ennakkotietoa tulevaisuuden suunnitteluun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Ehdokasasettelu ja vaalityö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Äänestys aktiivisuuden aktivointi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Mukavaa yhdessäoloa jutustelua ja tutustumista.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Virkistyminen ja yhteishengen kohottaminen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Yhdessä hauskaa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Pj, lm ja Jäsen asiain hoitaja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Osasto, lm, </a:t>
                      </a:r>
                      <a:r>
                        <a:rPr kumimoji="0" lang="fi-FI" alt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tsv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, ehdokkaat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Osasto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Pj ja mökin isäntä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Talvi</a:t>
                      </a:r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Kesä ja Syksy</a:t>
                      </a:r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Kesä ja syksy</a:t>
                      </a:r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Kevät</a:t>
                      </a:r>
                      <a:r>
                        <a:rPr lang="fi-FI" sz="1100" baseline="0" dirty="0" smtClean="0"/>
                        <a:t> ja Syksy</a:t>
                      </a:r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Kevät</a:t>
                      </a:r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Marras-joulukuu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Jäsenkenttä</a:t>
                      </a:r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Jäsenet</a:t>
                      </a:r>
                    </a:p>
                    <a:p>
                      <a:r>
                        <a:rPr lang="fi-FI" sz="1100" dirty="0" smtClean="0"/>
                        <a:t>Äänestys </a:t>
                      </a:r>
                      <a:r>
                        <a:rPr lang="fi-FI" sz="1100" dirty="0" smtClean="0"/>
                        <a:t>100%</a:t>
                      </a:r>
                      <a:r>
                        <a:rPr lang="fi-FI" sz="1100" baseline="0" dirty="0" smtClean="0"/>
                        <a:t> </a:t>
                      </a:r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Paikkojen kunnossapito. Virkistyminen</a:t>
                      </a:r>
                      <a:r>
                        <a:rPr lang="fi-FI" sz="1100" baseline="0" dirty="0" smtClean="0"/>
                        <a:t> ja yhteisöllisyys</a:t>
                      </a:r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Yhteisöllisyys. yhteishenki</a:t>
                      </a:r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Virkistys</a:t>
                      </a:r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mtClean="0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27CA6D-DDC8-4E6E-A345-05101D5693D6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552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6266"/>
          </a:xfrm>
        </p:spPr>
        <p:txBody>
          <a:bodyPr/>
          <a:lstStyle/>
          <a:p>
            <a:r>
              <a:rPr lang="fi-FI" altLang="fi-FI" sz="2000" b="1" dirty="0" smtClean="0">
                <a:solidFill>
                  <a:schemeClr val="tx1"/>
                </a:solidFill>
              </a:rPr>
              <a:t>Raideammattilaisten </a:t>
            </a:r>
            <a:r>
              <a:rPr lang="fi-FI" altLang="fi-FI" sz="2000" b="1" dirty="0">
                <a:solidFill>
                  <a:schemeClr val="tx1"/>
                </a:solidFill>
              </a:rPr>
              <a:t>osasto 52 JHL ry toimintasuunnitelma </a:t>
            </a:r>
            <a:r>
              <a:rPr lang="fi-FI" altLang="fi-FI" sz="2000" b="1" dirty="0" smtClean="0">
                <a:solidFill>
                  <a:schemeClr val="tx1"/>
                </a:solidFill>
              </a:rPr>
              <a:t>2018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3010021"/>
              </p:ext>
            </p:extLst>
          </p:nvPr>
        </p:nvGraphicFramePr>
        <p:xfrm>
          <a:off x="179512" y="723488"/>
          <a:ext cx="8712968" cy="5140112"/>
        </p:xfrm>
        <a:graphic>
          <a:graphicData uri="http://schemas.openxmlformats.org/drawingml/2006/table">
            <a:tbl>
              <a:tblPr/>
              <a:tblGrid>
                <a:gridCol w="1681917"/>
                <a:gridCol w="4276850"/>
                <a:gridCol w="128087"/>
                <a:gridCol w="684038"/>
                <a:gridCol w="704977"/>
                <a:gridCol w="1237099"/>
              </a:tblGrid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04136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Koulutusta  Tiedostusta vuodelle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929568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Liiton kurssit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Yhdistysjohdon koulutus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Jäsenkoulutus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Jäsenkirjeet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Yhteystiedot kuntoon ilmoitustauluilla.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Liiton esitteiden ja oppaiden esille tuominen työpaikoilla.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Kotisivut kuntoon – päivitys.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Jäsenten sähköpostiosoitteiden kerääminen.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yhteiskuntavaikuttaminen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Luottamusmiesten ja työsuojelu tietojen ja taitojen parantaminen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Järjestöjohtaminen -koulutus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Muutoksen hallinta työelämässä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Tiedottaminen jäsenten tavoittaminen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Näkyvyyden parantaminen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Tiedottamisen kohdentaminen oikealle ammattiryhmälle/jäsenille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JHL,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TSL, Raideammattilaisten 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yhteisjärjestö.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Koko vuosi</a:t>
                      </a:r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Koko vuosi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Parempi osaaminen, tiedot ja taidot.</a:t>
                      </a:r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endParaRPr lang="fi-FI" sz="1100" dirty="0" smtClean="0"/>
                    </a:p>
                    <a:p>
                      <a:r>
                        <a:rPr lang="fi-FI" sz="1100" dirty="0" smtClean="0"/>
                        <a:t>Info paremmaksi</a:t>
                      </a:r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mtClean="0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4100D-E069-46C7-9484-2CC4951369C7}" type="datetime1">
              <a:rPr lang="fi-FI" smtClean="0"/>
              <a:pPr>
                <a:defRPr/>
              </a:pPr>
              <a:t>24.11.2017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128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HL PowerPoint-malli">
  <a:themeElements>
    <a:clrScheme name="JHL">
      <a:dk1>
        <a:sysClr val="windowText" lastClr="000000"/>
      </a:dk1>
      <a:lt1>
        <a:sysClr val="window" lastClr="FFFFFF"/>
      </a:lt1>
      <a:dk2>
        <a:srgbClr val="CF073B"/>
      </a:dk2>
      <a:lt2>
        <a:srgbClr val="EEECE1"/>
      </a:lt2>
      <a:accent1>
        <a:srgbClr val="CF073B"/>
      </a:accent1>
      <a:accent2>
        <a:srgbClr val="F68535"/>
      </a:accent2>
      <a:accent3>
        <a:srgbClr val="4F81BD"/>
      </a:accent3>
      <a:accent4>
        <a:srgbClr val="9BBB59"/>
      </a:accent4>
      <a:accent5>
        <a:srgbClr val="8064A2"/>
      </a:accent5>
      <a:accent6>
        <a:srgbClr val="BFBFBF"/>
      </a:accent6>
      <a:hlink>
        <a:srgbClr val="0000FF"/>
      </a:hlink>
      <a:folHlink>
        <a:srgbClr val="800080"/>
      </a:folHlink>
    </a:clrScheme>
    <a:fontScheme name="JHL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JHL PowerPoint-malli</Template>
  <TotalTime>2934</TotalTime>
  <Words>1145</Words>
  <Application>Microsoft Office PowerPoint</Application>
  <PresentationFormat>Näytössä katseltava diaesitys (4:3)</PresentationFormat>
  <Paragraphs>663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JHL PowerPoint-malli</vt:lpstr>
      <vt:lpstr>Raideammattilaisten osasto 52 JHL ry TOIMINTASUUNNITELMA V. 2018  </vt:lpstr>
      <vt:lpstr>Raideammattilaisten osasto 52 JHL ry toimintasuunnitelma 2017</vt:lpstr>
      <vt:lpstr>Raideammattilaisten osasto 52 JHL ry toimintasuunnitelma 2018</vt:lpstr>
      <vt:lpstr>Raideammattilaisten osasto 52 JHL ry toimintasuunnitelma 2018</vt:lpstr>
      <vt:lpstr>Raideammattilaisten osasto 52 JHL ry toimintasuunnitelma 2017</vt:lpstr>
      <vt:lpstr>Raideammattilaisten osasto 52 JHL ry toimintasuunnitelma 2018</vt:lpstr>
      <vt:lpstr>Raideammattilaisten osasto 52 JHL ry toimintasuunnitelma 2018</vt:lpstr>
      <vt:lpstr>Raideammattilaisten osasto 52 JHL ry toimintasuunnitelma 2018</vt:lpstr>
      <vt:lpstr>Raideammattilaisten osasto 52 JHL ry toimintasuunnitelma 2018</vt:lpstr>
      <vt:lpstr>Dia 10</vt:lpstr>
      <vt:lpstr>Dia 11</vt:lpstr>
      <vt:lpstr>Dia 12</vt:lpstr>
      <vt:lpstr>Dia 13</vt:lpstr>
    </vt:vector>
  </TitlesOfParts>
  <Company>JHL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Nätti Leena</dc:creator>
  <cp:lastModifiedBy>Koti</cp:lastModifiedBy>
  <cp:revision>382</cp:revision>
  <cp:lastPrinted>2016-10-11T07:17:35Z</cp:lastPrinted>
  <dcterms:created xsi:type="dcterms:W3CDTF">2014-08-04T06:20:09Z</dcterms:created>
  <dcterms:modified xsi:type="dcterms:W3CDTF">2017-11-24T16:39:16Z</dcterms:modified>
</cp:coreProperties>
</file>