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86" r:id="rId4"/>
    <p:sldId id="281" r:id="rId5"/>
    <p:sldId id="277" r:id="rId6"/>
    <p:sldId id="289" r:id="rId7"/>
    <p:sldId id="263" r:id="rId8"/>
    <p:sldId id="290" r:id="rId9"/>
    <p:sldId id="269" r:id="rId10"/>
    <p:sldId id="262" r:id="rId11"/>
    <p:sldId id="287" r:id="rId12"/>
    <p:sldId id="288" r:id="rId13"/>
    <p:sldId id="291" r:id="rId14"/>
    <p:sldId id="292" r:id="rId15"/>
  </p:sldIdLst>
  <p:sldSz cx="9144000" cy="6858000" type="screen4x3"/>
  <p:notesSz cx="6799263" cy="98758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63" autoAdjust="0"/>
  </p:normalViewPr>
  <p:slideViewPr>
    <p:cSldViewPr>
      <p:cViewPr varScale="1">
        <p:scale>
          <a:sx n="68" d="100"/>
          <a:sy n="68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935" cy="494189"/>
          </a:xfrm>
          <a:prstGeom prst="rect">
            <a:avLst/>
          </a:prstGeom>
        </p:spPr>
        <p:txBody>
          <a:bodyPr vert="horz" lIns="91838" tIns="45918" rIns="91838" bIns="459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726" y="3"/>
            <a:ext cx="2946934" cy="494189"/>
          </a:xfrm>
          <a:prstGeom prst="rect">
            <a:avLst/>
          </a:prstGeom>
        </p:spPr>
        <p:txBody>
          <a:bodyPr vert="horz" lIns="91838" tIns="45918" rIns="91838" bIns="459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BC5636-2C13-4A63-B070-C1B02F26F94B}" type="datetimeFigureOut">
              <a:rPr lang="fi-FI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9380060"/>
            <a:ext cx="2946935" cy="494188"/>
          </a:xfrm>
          <a:prstGeom prst="rect">
            <a:avLst/>
          </a:prstGeom>
        </p:spPr>
        <p:txBody>
          <a:bodyPr vert="horz" lIns="91838" tIns="45918" rIns="91838" bIns="459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726" y="9380060"/>
            <a:ext cx="2946934" cy="494188"/>
          </a:xfrm>
          <a:prstGeom prst="rect">
            <a:avLst/>
          </a:prstGeom>
        </p:spPr>
        <p:txBody>
          <a:bodyPr vert="horz" lIns="91838" tIns="45918" rIns="91838" bIns="459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E950C8-23AE-4754-BF14-DE70ACFBCB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4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935" cy="494189"/>
          </a:xfrm>
          <a:prstGeom prst="rect">
            <a:avLst/>
          </a:prstGeom>
        </p:spPr>
        <p:txBody>
          <a:bodyPr vert="horz" lIns="91838" tIns="45918" rIns="91838" bIns="459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726" y="3"/>
            <a:ext cx="2946934" cy="494189"/>
          </a:xfrm>
          <a:prstGeom prst="rect">
            <a:avLst/>
          </a:prstGeom>
        </p:spPr>
        <p:txBody>
          <a:bodyPr vert="horz" lIns="91838" tIns="45918" rIns="91838" bIns="459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B6CE04-F89D-47FE-8AD9-F801DD8F9D09}" type="datetimeFigureOut">
              <a:rPr lang="fi-FI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1887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8" tIns="45918" rIns="91838" bIns="45918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48" y="4690824"/>
            <a:ext cx="5440372" cy="4444524"/>
          </a:xfrm>
          <a:prstGeom prst="rect">
            <a:avLst/>
          </a:prstGeom>
        </p:spPr>
        <p:txBody>
          <a:bodyPr vert="horz" lIns="91838" tIns="45918" rIns="91838" bIns="45918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2" y="9380060"/>
            <a:ext cx="2946935" cy="494188"/>
          </a:xfrm>
          <a:prstGeom prst="rect">
            <a:avLst/>
          </a:prstGeom>
        </p:spPr>
        <p:txBody>
          <a:bodyPr vert="horz" lIns="91838" tIns="45918" rIns="91838" bIns="459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726" y="9380060"/>
            <a:ext cx="2946934" cy="494188"/>
          </a:xfrm>
          <a:prstGeom prst="rect">
            <a:avLst/>
          </a:prstGeom>
        </p:spPr>
        <p:txBody>
          <a:bodyPr vert="horz" lIns="91838" tIns="45918" rIns="91838" bIns="459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7205B4-FA07-4327-8054-F7005C5296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357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203575" y="511175"/>
            <a:ext cx="27368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orakulmio 8"/>
          <p:cNvSpPr/>
          <p:nvPr/>
        </p:nvSpPr>
        <p:spPr bwMode="white">
          <a:xfrm>
            <a:off x="0" y="6167438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6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86E6-7159-4091-9599-3B7A2EF3DA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alitäyttö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588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28675" y="2135188"/>
            <a:ext cx="45323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5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2A9C-FBC9-47AB-A19C-62B398F155BB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43AAF-ADA7-4FE0-82E0-34DDC1D8F0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46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EE16-ABBB-48AB-8E58-6C15C1702DB5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6DED-6682-42E9-A946-AE4D31BD7C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400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CE2A-C0E0-4D38-9DC4-DDC91A1DEB61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D3FA-0737-4EE8-826E-7C794D376F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8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5F89-A614-44BC-A691-1ED6E698227A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E56A-4526-4E38-985A-467DCA8670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37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76E4-A86B-4DA3-ADCF-DF9F7AF61A61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CD0E-DDDD-40AC-B9BA-6F41F78713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1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2296-C700-49B2-B3DD-2507E69ED847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FC39-F3D3-4891-B3E9-97C22BD9C5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35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ltGray">
          <a:xfrm>
            <a:off x="0" y="6167438"/>
            <a:ext cx="9144000" cy="244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198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  <a:endParaRPr lang="en-US" alt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8"/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037513" y="6440488"/>
            <a:ext cx="647700" cy="2159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B9A300-7707-4FCB-AC5B-40C187D861E4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141913" y="6440488"/>
            <a:ext cx="2895600" cy="2159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white">
          <a:xfrm>
            <a:off x="8723313" y="6167438"/>
            <a:ext cx="396875" cy="215900"/>
          </a:xfrm>
          <a:prstGeom prst="rect">
            <a:avLst/>
          </a:prstGeom>
        </p:spPr>
        <p:txBody>
          <a:bodyPr vert="horz" lIns="90000" tIns="45720" rIns="91440" bIns="45720" rtlCol="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C31A1-C61E-4C16-8C31-F097516313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 bwMode="ltGray">
          <a:xfrm>
            <a:off x="395288" y="1223963"/>
            <a:ext cx="8351837" cy="47625"/>
          </a:xfrm>
          <a:prstGeom prst="rect">
            <a:avLst/>
          </a:prstGeom>
          <a:solidFill>
            <a:srgbClr val="F6853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1033" name="Kuva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8" y="6167438"/>
            <a:ext cx="4587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5" r:id="rId2"/>
    <p:sldLayoutId id="2147483737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9pPr>
    </p:titleStyle>
    <p:bodyStyle>
      <a:lvl1pPr marL="287338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3600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0938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9863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28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92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6172" y="1628800"/>
            <a:ext cx="7772400" cy="288032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latin typeface="Arial Black" pitchFamily="34" charset="0"/>
              </a:rPr>
              <a:t>Raideammattilaisten osasto 52 JHL ry TOIMINTASUUNNITELMA</a:t>
            </a:r>
            <a:br>
              <a:rPr lang="fi-FI" sz="4400" dirty="0">
                <a:latin typeface="Arial Black" pitchFamily="34" charset="0"/>
              </a:rPr>
            </a:br>
            <a:r>
              <a:rPr lang="fi-FI" sz="4400" dirty="0">
                <a:latin typeface="Arial Black" pitchFamily="34" charset="0"/>
              </a:rPr>
              <a:t>V. 2022</a:t>
            </a:r>
            <a:br>
              <a:rPr lang="fi-FI" sz="1300" dirty="0"/>
            </a:br>
            <a:r>
              <a:rPr lang="fi-FI" dirty="0"/>
              <a:t> </a:t>
            </a:r>
          </a:p>
        </p:txBody>
      </p:sp>
      <p:pic>
        <p:nvPicPr>
          <p:cNvPr id="14338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913" y="4509120"/>
            <a:ext cx="15890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251520" y="58052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19.11.2021</a:t>
            </a:r>
          </a:p>
        </p:txBody>
      </p:sp>
      <p:sp>
        <p:nvSpPr>
          <p:cNvPr id="4" name="AutoShape 2" descr="Kuvahaun tulos haulle junan ku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340" name="AutoShape 4" descr="Kuvahaun tulos haulle junan ku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4342" name="Picture 6" descr="Kuvahaun tulos haulle junan ku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77072"/>
            <a:ext cx="5544616" cy="2052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79033"/>
              </p:ext>
            </p:extLst>
          </p:nvPr>
        </p:nvGraphicFramePr>
        <p:xfrm>
          <a:off x="194668" y="1196753"/>
          <a:ext cx="8697812" cy="49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3953">
                <a:tc>
                  <a:txBody>
                    <a:bodyPr/>
                    <a:lstStyle/>
                    <a:p>
                      <a:r>
                        <a:rPr lang="fi-FI" sz="1800" dirty="0"/>
                        <a:t>2022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53">
                <a:tc>
                  <a:txBody>
                    <a:bodyPr/>
                    <a:lstStyle/>
                    <a:p>
                      <a:r>
                        <a:rPr lang="fi-FI" sz="1200" dirty="0"/>
                        <a:t>Heinäkuu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88469"/>
                  </a:ext>
                </a:extLst>
              </a:tr>
              <a:tr h="501753">
                <a:tc>
                  <a:txBody>
                    <a:bodyPr/>
                    <a:lstStyle/>
                    <a:p>
                      <a:r>
                        <a:rPr lang="fi-FI" sz="1200" dirty="0"/>
                        <a:t>Elokuu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801">
                <a:tc>
                  <a:txBody>
                    <a:bodyPr/>
                    <a:lstStyle/>
                    <a:p>
                      <a:r>
                        <a:rPr lang="fi-FI" sz="1200" dirty="0"/>
                        <a:t>Syyskuu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Hallituksen kokous</a:t>
                      </a:r>
                    </a:p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615">
                <a:tc>
                  <a:txBody>
                    <a:bodyPr/>
                    <a:lstStyle/>
                    <a:p>
                      <a:r>
                        <a:rPr lang="fi-FI" sz="1200" dirty="0"/>
                        <a:t>Lokakuu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Yhdistyksen vuoden 2023 toiminnan suunnittelupäivä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Mökkitalkoot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Osaston mökki</a:t>
                      </a:r>
                    </a:p>
                    <a:p>
                      <a:r>
                        <a:rPr lang="fi-FI" sz="1200" dirty="0"/>
                        <a:t>Laiva. Korona Vaikutus katsotaan.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228">
                <a:tc>
                  <a:txBody>
                    <a:bodyPr/>
                    <a:lstStyle/>
                    <a:p>
                      <a:r>
                        <a:rPr lang="fi-FI" sz="1200" dirty="0"/>
                        <a:t>Marraskuu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Hallituksen kokous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Yhdistyksen syyskokous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Työpaikkakäyntejä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Pikkujoulu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Paikka Avoin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582">
                <a:tc>
                  <a:txBody>
                    <a:bodyPr/>
                    <a:lstStyle/>
                    <a:p>
                      <a:r>
                        <a:rPr lang="fi-FI" sz="1200" dirty="0"/>
                        <a:t>Joulukuu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i="0" baseline="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Joensuun</a:t>
                      </a:r>
                      <a:r>
                        <a:rPr lang="fi-FI" sz="1200" baseline="0"/>
                        <a:t> asema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365919" y="125284"/>
            <a:ext cx="8229600" cy="9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Raideammattilaisten osasto 52 JHL ry toimintasuunnitelma 2022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7812360" y="980728"/>
            <a:ext cx="8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D4028-19A5-4274-AD08-E991C0C90ECD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72867"/>
              </p:ext>
            </p:extLst>
          </p:nvPr>
        </p:nvGraphicFramePr>
        <p:xfrm>
          <a:off x="179388" y="1124744"/>
          <a:ext cx="8640762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791">
                <a:tc>
                  <a:txBody>
                    <a:bodyPr/>
                    <a:lstStyle/>
                    <a:p>
                      <a:r>
                        <a:rPr lang="fi-FI" sz="1800" dirty="0"/>
                        <a:t>2022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015">
                <a:tc>
                  <a:txBody>
                    <a:bodyPr/>
                    <a:lstStyle/>
                    <a:p>
                      <a:r>
                        <a:rPr lang="fi-FI" sz="1200" dirty="0"/>
                        <a:t>Tammikuu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r>
                        <a:rPr lang="fi-FI" sz="1200" dirty="0"/>
                        <a:t>Helmikuu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015">
                <a:tc>
                  <a:txBody>
                    <a:bodyPr/>
                    <a:lstStyle/>
                    <a:p>
                      <a:r>
                        <a:rPr lang="fi-FI" sz="1200" dirty="0"/>
                        <a:t>Maaliskuu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15">
                <a:tc>
                  <a:txBody>
                    <a:bodyPr/>
                    <a:lstStyle/>
                    <a:p>
                      <a:r>
                        <a:rPr lang="fi-FI" sz="1200" dirty="0"/>
                        <a:t>Huhtikuu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r>
                        <a:rPr lang="fi-FI" sz="1200" dirty="0"/>
                        <a:t>Toukokuu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r>
                        <a:rPr lang="fi-FI" sz="1200" dirty="0"/>
                        <a:t>Kesäkuu - Heinäkuu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496962" y="2606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JHL Itä-Suomi tapahtumakalenteri 2022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B7A72-159F-4416-95B1-94343B3B919A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</p:spTree>
    <p:extLst>
      <p:ext uri="{BB962C8B-B14F-4D97-AF65-F5344CB8AC3E}">
        <p14:creationId xmlns:p14="http://schemas.microsoft.com/office/powerpoint/2010/main" val="1229568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76076"/>
              </p:ext>
            </p:extLst>
          </p:nvPr>
        </p:nvGraphicFramePr>
        <p:xfrm>
          <a:off x="251619" y="947112"/>
          <a:ext cx="8640762" cy="493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92">
                <a:tc>
                  <a:txBody>
                    <a:bodyPr/>
                    <a:lstStyle/>
                    <a:p>
                      <a:r>
                        <a:rPr lang="fi-FI" sz="1800" dirty="0"/>
                        <a:t>2022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141">
                <a:tc>
                  <a:txBody>
                    <a:bodyPr/>
                    <a:lstStyle/>
                    <a:p>
                      <a:r>
                        <a:rPr lang="fi-FI" sz="1400" dirty="0"/>
                        <a:t>Elokuu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4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621">
                <a:tc>
                  <a:txBody>
                    <a:bodyPr/>
                    <a:lstStyle/>
                    <a:p>
                      <a:r>
                        <a:rPr lang="fi-FI" sz="1200" dirty="0"/>
                        <a:t>Syyskuu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814">
                <a:tc>
                  <a:txBody>
                    <a:bodyPr/>
                    <a:lstStyle/>
                    <a:p>
                      <a:r>
                        <a:rPr lang="fi-FI" sz="1200" dirty="0"/>
                        <a:t>Lokakuu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724">
                <a:tc>
                  <a:txBody>
                    <a:bodyPr/>
                    <a:lstStyle/>
                    <a:p>
                      <a:r>
                        <a:rPr lang="fi-FI" sz="1200" dirty="0"/>
                        <a:t>Marraskuu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768">
                <a:tc>
                  <a:txBody>
                    <a:bodyPr/>
                    <a:lstStyle/>
                    <a:p>
                      <a:r>
                        <a:rPr lang="fi-FI" sz="1200" dirty="0"/>
                        <a:t>Joulukuu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1" baseline="0" dirty="0"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286764" y="112744"/>
            <a:ext cx="8229600" cy="9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800" b="1" dirty="0"/>
              <a:t>JHL Itä-Suomi tapahtumakalenteri  2022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7812360" y="980728"/>
            <a:ext cx="8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0DFD9-34FC-46B6-B22F-AA92ED2B42B2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69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A2338B-87D3-4A08-B23A-56017C4F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26306"/>
          </a:xfrm>
        </p:spPr>
        <p:txBody>
          <a:bodyPr/>
          <a:lstStyle/>
          <a:p>
            <a:r>
              <a:rPr lang="fi-FI" sz="2800" b="1" dirty="0"/>
              <a:t>Tapahtumakalenteri Itä-Suomen alue 2022</a:t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FDF7B6A7-BB66-4F75-8CBB-0F202705D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118028"/>
              </p:ext>
            </p:extLst>
          </p:nvPr>
        </p:nvGraphicFramePr>
        <p:xfrm>
          <a:off x="395536" y="836713"/>
          <a:ext cx="8424936" cy="5184575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3136286929"/>
                    </a:ext>
                  </a:extLst>
                </a:gridCol>
                <a:gridCol w="4409014">
                  <a:extLst>
                    <a:ext uri="{9D8B030D-6E8A-4147-A177-3AD203B41FA5}">
                      <a16:colId xmlns:a16="http://schemas.microsoft.com/office/drawing/2014/main" val="1708906569"/>
                    </a:ext>
                  </a:extLst>
                </a:gridCol>
                <a:gridCol w="1395232">
                  <a:extLst>
                    <a:ext uri="{9D8B030D-6E8A-4147-A177-3AD203B41FA5}">
                      <a16:colId xmlns:a16="http://schemas.microsoft.com/office/drawing/2014/main" val="4270459873"/>
                    </a:ext>
                  </a:extLst>
                </a:gridCol>
                <a:gridCol w="1540570">
                  <a:extLst>
                    <a:ext uri="{9D8B030D-6E8A-4147-A177-3AD203B41FA5}">
                      <a16:colId xmlns:a16="http://schemas.microsoft.com/office/drawing/2014/main" val="2934973144"/>
                    </a:ext>
                  </a:extLst>
                </a:gridCol>
              </a:tblGrid>
              <a:tr h="4319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2022</a:t>
                      </a:r>
                      <a:endParaRPr lang="fi-FI" sz="16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 Tapahtuma</a:t>
                      </a:r>
                      <a:endParaRPr lang="fi-FI" sz="16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Aika</a:t>
                      </a:r>
                      <a:endParaRPr lang="fi-FI" sz="16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Paikka</a:t>
                      </a:r>
                      <a:endParaRPr lang="fi-FI" sz="16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859198"/>
                  </a:ext>
                </a:extLst>
              </a:tr>
              <a:tr h="110205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Tammikuu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7312"/>
                  </a:ext>
                </a:extLst>
              </a:tr>
              <a:tr h="110205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Helmikuu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96535"/>
                  </a:ext>
                </a:extLst>
              </a:tr>
              <a:tr h="89542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Maaliskuu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94549"/>
                  </a:ext>
                </a:extLst>
              </a:tr>
              <a:tr h="6887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Huhtikuu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8367"/>
                  </a:ext>
                </a:extLst>
              </a:tr>
              <a:tr h="4821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Toukokuu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85785"/>
                  </a:ext>
                </a:extLst>
              </a:tr>
              <a:tr h="4821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Kesäkuu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580637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79073A-1F5A-46ED-998B-AD8B2F4F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6BB121-E66B-4181-9F59-D4CFDBA3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C81E97-C3AB-452C-A14A-C7AA1D69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186E6-7159-4091-9599-3B7A2EF3DA1D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C21C40D-9110-4F8F-82A2-D3625439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62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99A109-ABF5-43AC-96B1-E0874E9F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313"/>
            <a:ext cx="8229600" cy="720750"/>
          </a:xfrm>
        </p:spPr>
        <p:txBody>
          <a:bodyPr/>
          <a:lstStyle/>
          <a:p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F595BD-389A-49A6-9529-8506C3EC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9F625F-149B-43C9-82FE-ACFB320F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ADA149-16D6-4C81-AB12-E47EE8D6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186E6-7159-4091-9599-3B7A2EF3DA1D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51E86A7-FFF7-43D4-9C34-A8D6B11F3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418DF35E-A654-4508-8F8A-AD5E82ED2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94574"/>
              </p:ext>
            </p:extLst>
          </p:nvPr>
        </p:nvGraphicFramePr>
        <p:xfrm>
          <a:off x="323528" y="981063"/>
          <a:ext cx="8640960" cy="4824201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711651915"/>
                    </a:ext>
                  </a:extLst>
                </a:gridCol>
                <a:gridCol w="4304936">
                  <a:extLst>
                    <a:ext uri="{9D8B030D-6E8A-4147-A177-3AD203B41FA5}">
                      <a16:colId xmlns:a16="http://schemas.microsoft.com/office/drawing/2014/main" val="1085306171"/>
                    </a:ext>
                  </a:extLst>
                </a:gridCol>
                <a:gridCol w="1513120">
                  <a:extLst>
                    <a:ext uri="{9D8B030D-6E8A-4147-A177-3AD203B41FA5}">
                      <a16:colId xmlns:a16="http://schemas.microsoft.com/office/drawing/2014/main" val="140930387"/>
                    </a:ext>
                  </a:extLst>
                </a:gridCol>
                <a:gridCol w="1598768">
                  <a:extLst>
                    <a:ext uri="{9D8B030D-6E8A-4147-A177-3AD203B41FA5}">
                      <a16:colId xmlns:a16="http://schemas.microsoft.com/office/drawing/2014/main" val="1144391674"/>
                    </a:ext>
                  </a:extLst>
                </a:gridCol>
              </a:tblGrid>
              <a:tr h="33785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2022</a:t>
                      </a:r>
                      <a:endParaRPr lang="fi-FI" sz="15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 Tapahtuma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Aika 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Paikka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53158"/>
                  </a:ext>
                </a:extLst>
              </a:tr>
              <a:tr h="100415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Elokuu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59025"/>
                  </a:ext>
                </a:extLst>
              </a:tr>
              <a:tr h="12061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Syyskuu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12484"/>
                  </a:ext>
                </a:extLst>
              </a:tr>
              <a:tr h="114585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Lokakuu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14105"/>
                  </a:ext>
                </a:extLst>
              </a:tr>
              <a:tr h="7748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Marraskuu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66398"/>
                  </a:ext>
                </a:extLst>
              </a:tr>
              <a:tr h="35536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Joulukuu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62427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FF15B46B-CD9F-4B9D-BE62-68632A8C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1" y="359078"/>
            <a:ext cx="86995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i-FI" sz="2800" b="1" dirty="0"/>
              <a:t>     Tapahtumakalenteri Itä – suomen alue 2022</a:t>
            </a:r>
          </a:p>
        </p:txBody>
      </p:sp>
    </p:spTree>
    <p:extLst>
      <p:ext uri="{BB962C8B-B14F-4D97-AF65-F5344CB8AC3E}">
        <p14:creationId xmlns:p14="http://schemas.microsoft.com/office/powerpoint/2010/main" val="259038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2017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485136"/>
              </p:ext>
            </p:extLst>
          </p:nvPr>
        </p:nvGraphicFramePr>
        <p:xfrm>
          <a:off x="179513" y="122264"/>
          <a:ext cx="8784977" cy="5971032"/>
        </p:xfrm>
        <a:graphic>
          <a:graphicData uri="http://schemas.openxmlformats.org/drawingml/2006/table">
            <a:tbl>
              <a:tblPr/>
              <a:tblGrid>
                <a:gridCol w="1689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2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toiminnallinen tila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Arial" pitchFamily="34" charset="0"/>
                        </a:rPr>
                        <a:t>TOIMINTASUUNITELMA 2021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Raideammattilaisten osasto 52 JHL 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27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Yhdistyksen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toiminnallinen tila 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571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Jäsenmäärä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Ikärakenne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Ammattialat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Työpaikat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Muuta huomioitavaa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268 jäsentä.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Miehiä 247 ja naisia 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68 Työssä olijat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200 Eläkkeellä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 Alle 30v 5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30 – 39v 20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40 – 49v 10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50 – 59v 40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60 – 64v 45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65=&gt; 158 henkilöä.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Konduktöörit, moni osaajat (vaihtotyönjohtaja, vaihdemies, junamies), ratatekninen työntekijä, pienkoneasentaja, siivooja, junaemäntä ja junaisäntä.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VR Yhtymä, VR TRACK oy, 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Destia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rail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oy, 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Avecra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oy, ISS palvelut oy ja Erkki Tuhkanen oy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Maksavien jäsenmäärä on koko ajan aleneva, johtuen VR:n sopeutusohjelmasta ja eläkkeelle jäämisistä.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Korona vaikuttaa paljon kokoontumisia ja muuta toimintaa. On vaikea ennustaa ja tehdä suunnitelmia vuodelle 2022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 dirty="0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BF29E-A460-4D6D-91E5-032BC793FFA4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1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576734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2022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67568"/>
              </p:ext>
            </p:extLst>
          </p:nvPr>
        </p:nvGraphicFramePr>
        <p:xfrm>
          <a:off x="251519" y="620688"/>
          <a:ext cx="8712970" cy="5462392"/>
        </p:xfrm>
        <a:graphic>
          <a:graphicData uri="http://schemas.openxmlformats.org/drawingml/2006/table">
            <a:tbl>
              <a:tblPr/>
              <a:tblGrid>
                <a:gridCol w="84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4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87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91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Järjestö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toiminta</a:t>
                      </a:r>
                      <a:endParaRPr lang="fi-FI" sz="14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Kehitetään työhyvinvointia, työelämätaitoja ja yhteistoimintamuotoja yhteistyössä työnantajan kanssa. 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507">
                <a:tc gridSpan="2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lvl="0"/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Uudistus,</a:t>
                      </a:r>
                      <a:r>
                        <a:rPr lang="fi-FI" sz="12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ja</a:t>
                      </a:r>
                      <a:r>
                        <a:rPr lang="fi-FI" sz="12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muut </a:t>
                      </a:r>
                    </a:p>
                    <a:p>
                      <a:pPr lvl="0"/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työantaja</a:t>
                      </a:r>
                      <a:endParaRPr lang="fi-FI" sz="1200" b="1" kern="1200" baseline="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Muutokset</a:t>
                      </a: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0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0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4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Työhyvinvointi - ja yhteistoimintakysymykset otetaan säännönmukaisesti esille yhdistyksen hallituksessa. Esitetään työnantajalle tiedotustilaisuuksien järjestämistä työntekijöille.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 aloitteita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työpaikkojen kehittämistoimintaan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Innostetaan jäsenistöä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työn kehittämiseen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ja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kehittämismallien ja kokemusten keräämiseen.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Kirjataan toteutettuja kehittämishankkeita (pieniäkin)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Henkilöstöllä on hyvät vaikutus-mahdollisuudet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Kyseisten alojen työpaikoilla tunnetaan kärkihanke ja  sen aineistoja hyödynnetään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täysipainoisesti.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Jäsenmäärä saadaan nousuun erityisesti  kärkihankkeen ammattiryhmien osalta.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EE590-1C5B-4645-B164-39EBDA08D4B6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76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8274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2022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66002"/>
              </p:ext>
            </p:extLst>
          </p:nvPr>
        </p:nvGraphicFramePr>
        <p:xfrm>
          <a:off x="323529" y="723900"/>
          <a:ext cx="8481628" cy="5258464"/>
        </p:xfrm>
        <a:graphic>
          <a:graphicData uri="http://schemas.openxmlformats.org/drawingml/2006/table">
            <a:tbl>
              <a:tblPr/>
              <a:tblGrid>
                <a:gridCol w="88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0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14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260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osallisettaan yhdistykset liiton toimintaan. Osallistumisen kohteena mm. uusi liittostrategia, sopimustavoitteiden määrittely ja työpaikkakäyntien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 </a:t>
                      </a: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aktivointi. 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707">
                <a:tc gridSpan="2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Paikallisen ja alueellisen edunvalvonta kyvyn korottaminen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Arvioidaan toimintaympäristön tulevia muutoksia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Pidetään huolta, että luottamusmies- ja työsuojeluhenkilöstöverkosto on toimiva ja heillä on riittävä ajankäyttö.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Yhdistys toimii aktiivisesti ja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jäsenistön edunvalvonta pystytään hoitamaan hyvin.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Lakkovalmiuden ylläpitäminen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toimijoilla ja jäsenistöllä on valmiudet järjestöllisiin toimenpiteisiin.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Varautuminen työn seisauksiin ja mahdollisesti lakkoihin.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luottamusmiestapaamiset ja yhdistysjohdon tapaaminen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Alue ryhmät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r>
                        <a:rPr lang="fi-FI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</a:t>
                      </a:r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sopimukset</a:t>
                      </a: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Tapaturmattomuus kamppanian 0- tapaturmaa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Työsuojelun aktiivinen osallistuminen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Paikallista sopimista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Vuosi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prstClr val="black"/>
                </a:solidFill>
              </a:rPr>
              <a:t>Pj. Jukka Kämäräinen</a:t>
            </a:r>
            <a:endParaRPr lang="fi-FI" altLang="fi-FI" dirty="0">
              <a:solidFill>
                <a:prstClr val="black"/>
              </a:solidFill>
            </a:endParaRPr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>
              <a:solidFill>
                <a:prstClr val="white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B8B4B-5DED-4B92-AEF5-111D2EAE33F6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58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45624" cy="1008112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2022</a:t>
            </a:r>
            <a:endParaRPr lang="fi-FI" altLang="fi-FI" sz="2000" dirty="0">
              <a:solidFill>
                <a:schemeClr val="tx1"/>
              </a:solidFill>
            </a:endParaRP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559645"/>
              </p:ext>
            </p:extLst>
          </p:nvPr>
        </p:nvGraphicFramePr>
        <p:xfrm>
          <a:off x="251520" y="908720"/>
          <a:ext cx="8640960" cy="5040560"/>
        </p:xfrm>
        <a:graphic>
          <a:graphicData uri="http://schemas.openxmlformats.org/drawingml/2006/table">
            <a:tbl>
              <a:tblPr/>
              <a:tblGrid>
                <a:gridCol w="1674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9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5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2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80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osallisettaan yhdistykset liiton toimintaan. Työpaikkakäyntien aktivointi.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endParaRPr kumimoji="0" lang="fi-FI" alt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813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Työpaikkakäynnit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Jäsenhankinta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Näkyminen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</a:t>
                      </a:r>
                      <a:r>
                        <a:rPr lang="fi-FI" sz="11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h</a:t>
                      </a: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anke;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Toimivat</a:t>
                      </a:r>
                      <a:r>
                        <a:rPr lang="fi-FI" sz="11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yhdistykset</a:t>
                      </a: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aktiivit tekevät </a:t>
                      </a: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työpaikkakäyntejä ympäri vuoden. </a:t>
                      </a: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Edellytetään jokaiselta yhdistyksen toimijalta aktiivilta otetta jäsenhankintaan. (uudet työntekijät)</a:t>
                      </a:r>
                    </a:p>
                    <a:p>
                      <a:pPr lvl="0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Järjestetään jäsenistölle erilaisia vapaa-ajan tapahtumia.</a:t>
                      </a: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Huolehditaan yhdistyksen näkymisestä; yhdistyksen nettisivut ja työpaikkojen ilmoitustaulut</a:t>
                      </a:r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ajan tasalla, JHL työpaikkamapit työpaikoilla, lehtijutut, osallistutaan alueellisen JHL Itä – suomen toimintaan. Facebook ryhmät hallitus ja jäsenistö.</a:t>
                      </a:r>
                    </a:p>
                    <a:p>
                      <a:pPr lvl="0"/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Osaston kotisivut ajan tasalle.</a:t>
                      </a: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fi-FI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Kehitetään yhdistyksen  toimintaa</a:t>
                      </a:r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 sz="1200" dirty="0"/>
                        <a:t>Lm,</a:t>
                      </a:r>
                      <a:r>
                        <a:rPr lang="fi-FI" sz="1200" baseline="0" dirty="0"/>
                        <a:t>  hallitus</a:t>
                      </a:r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r>
                        <a:rPr lang="fi-FI" sz="1200" baseline="0" dirty="0"/>
                        <a:t>Hallitus</a:t>
                      </a:r>
                      <a:endParaRPr lang="fi-FI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JHL:n</a:t>
                      </a: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näkyvyys työpaikoilla lisääntyy ja jäsenmäärä saadaan nousuun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Yhdistys toimii hyvin.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Yhdistyksessä on riittävästi toimijoita.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5148064" y="6525344"/>
            <a:ext cx="28956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BB592-45CC-49A8-B737-3A64E103DD9D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72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2022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631245"/>
              </p:ext>
            </p:extLst>
          </p:nvPr>
        </p:nvGraphicFramePr>
        <p:xfrm>
          <a:off x="179512" y="723488"/>
          <a:ext cx="8712968" cy="5140112"/>
        </p:xfrm>
        <a:graphic>
          <a:graphicData uri="http://schemas.openxmlformats.org/drawingml/2006/table">
            <a:tbl>
              <a:tblPr/>
              <a:tblGrid>
                <a:gridCol w="1681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36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Järjestötoiminta ja edunvalvonta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56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Uudistus ja 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Muutokset työnantaja organisaatiossa  ja säästötoimet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Julkisen sektorin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rakennemuutokset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huolehtia jäsenistön edunvalvonnasta muutostilanteessa.</a:t>
                      </a: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 yhdistyksen suunnitelma, jäsenistön edunvalvonnan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hoitamiseksi suunnitelmallisesti. </a:t>
                      </a: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Keskustellaan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uudistuksesta yhdistyksen kokouksissa ja työpaikoilla. </a:t>
                      </a:r>
                    </a:p>
                    <a:p>
                      <a:pPr lvl="0"/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aktiivit tuovat hallituksen kokouksiin säännöllisesti jäsenistöä koskevat työpaikkojen organisaatio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muutokset ja säästötoimet.</a:t>
                      </a:r>
                    </a:p>
                    <a:p>
                      <a:pPr lvl="0"/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hallitus kokoontuu käsittelemään edunvalvonta-asioita ja tekee kannanottoja ja lausuntoja</a:t>
                      </a: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i-FI" altLang="fi-F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yhteiskuntavaikuttamista </a:t>
                      </a: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Koko vuosi</a:t>
                      </a:r>
                    </a:p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 sz="1100" dirty="0"/>
                        <a:t>Yhdistys</a:t>
                      </a:r>
                      <a:r>
                        <a:rPr lang="fi-FI" sz="1100" baseline="0" dirty="0"/>
                        <a:t> </a:t>
                      </a:r>
                      <a:r>
                        <a:rPr lang="fi-FI" sz="1100" dirty="0"/>
                        <a:t>toimii aktiivisesti</a:t>
                      </a:r>
                      <a:r>
                        <a:rPr lang="fi-FI" sz="1100" baseline="0" dirty="0"/>
                        <a:t>  muissa muutostilanteissa ja hoitaa hyvin jäsenistön edunvalvonnan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err="1"/>
                        <a:t>JHL:n</a:t>
                      </a:r>
                      <a:r>
                        <a:rPr lang="fi-FI" sz="1100" baseline="0" dirty="0"/>
                        <a:t> jäsenistöä kohdellaan oikeudenmukaisesti muutostilanteissa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Kunnallisena</a:t>
                      </a:r>
                    </a:p>
                    <a:p>
                      <a:r>
                        <a:rPr lang="fi-FI" sz="1100" dirty="0"/>
                        <a:t>tuotettujen </a:t>
                      </a:r>
                    </a:p>
                    <a:p>
                      <a:r>
                        <a:rPr lang="fi-FI" sz="1100" dirty="0"/>
                        <a:t>palvelujen osuus pystytään säilyttämään </a:t>
                      </a:r>
                    </a:p>
                    <a:p>
                      <a:r>
                        <a:rPr lang="fi-FI" sz="1100" dirty="0"/>
                        <a:t>mahdollisimman suurena.</a:t>
                      </a:r>
                    </a:p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565B3-4B45-451A-B2FB-A00AE54735F5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45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2022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652907"/>
              </p:ext>
            </p:extLst>
          </p:nvPr>
        </p:nvGraphicFramePr>
        <p:xfrm>
          <a:off x="179512" y="723488"/>
          <a:ext cx="8946648" cy="5297799"/>
        </p:xfrm>
        <a:graphic>
          <a:graphicData uri="http://schemas.openxmlformats.org/drawingml/2006/table">
            <a:tbl>
              <a:tblPr/>
              <a:tblGrid>
                <a:gridCol w="1646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6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0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50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altLang="fi-FI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58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Tehdään jäsenkartoitus ammattinimikkeistä ja työpaikoista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Yhdistyksen mökin kunnostustalkoot (suunnittelu, valmistelu ja kutsu jäsenille)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Risteilyt jäsenille ja aloitteet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Pikkujoulu  ja Syyskokous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Saada parempi käsitys jäsenkunnasta ja ennakkotietoa tulevaisuuden suunnitteluun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Mukavaa yhdessäoloa jutustelua ja tutustumista. Mökin kuntokartoitus ja kuntoon saattaminen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Korona vaikutus risteilylle katsotaan.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Virkistyminen ja yhteishengen kohottaminen, aloitteiden valmistelua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Yhdessä hauskaa ja edunvalvontaa. Korona vaikutus katsotaan.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Pj, lm ja Jäsen asiain hoitaja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Pj ja mökin isäntä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Talvi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Kesä ja syksy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Kevät</a:t>
                      </a:r>
                      <a:r>
                        <a:rPr lang="fi-FI" sz="1100" baseline="0" dirty="0"/>
                        <a:t> ja Syksy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Marras-joulukuu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Jäsenkenttä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baseline="0" dirty="0"/>
                        <a:t> 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Paikkojen kunnossapito. Virkistyminen</a:t>
                      </a:r>
                      <a:r>
                        <a:rPr lang="fi-FI" sz="1100" baseline="0" dirty="0"/>
                        <a:t> ja yhteisöllisyys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Yhteisöllisyys. yhteishenki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Virkistys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7CA6D-DDC8-4E6E-A345-05101D5693D6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528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2022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648349"/>
              </p:ext>
            </p:extLst>
          </p:nvPr>
        </p:nvGraphicFramePr>
        <p:xfrm>
          <a:off x="179512" y="723488"/>
          <a:ext cx="8712968" cy="5505872"/>
        </p:xfrm>
        <a:graphic>
          <a:graphicData uri="http://schemas.openxmlformats.org/drawingml/2006/table">
            <a:tbl>
              <a:tblPr/>
              <a:tblGrid>
                <a:gridCol w="1681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7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36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Koulutusta  Tiedostusta vuodelle 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56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kurssit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Yhdistysjohdon koulutus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Jäsenkoulutus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Jäsenkirjeet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Yhteystiedot kuntoon ilmoitustauluilla.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esitteiden ja oppaiden esille tuominen työpaikoilla.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Kotisivut kuntoon – päivitys.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Jäsenten sähköpostiosoitteiden kerääminen.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yhteiskuntavaikuttaminen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Luottamusmiesten ja työsuojelu tietojen ja taitojen parantaminen. Korona vaikutus katsotaan.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Järjestöjohtaminen -koulutus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Muutoksen hallinta työelämässä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Osastojen neuvottelupäivät. Korona vaikutus katsotaan.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Tiedottaminen jäsenten tavoittaminen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Näkyvyyden parantaminen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Tiedottamisen kohdentaminen oikealle ammattiryhmälle/jäsenille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JHL, TSL, Raideammattilaisten yhteisjärjestö.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Koko vuosi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Koko vuosi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Parempi osaaminen, tiedot ja taidot.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Info paremmaksi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4100D-E069-46C7-9484-2CC4951369C7}" type="datetime1">
              <a:rPr lang="fi-FI" smtClean="0"/>
              <a:pPr>
                <a:defRPr/>
              </a:pPr>
              <a:t>17.12.2021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81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31029"/>
              </p:ext>
            </p:extLst>
          </p:nvPr>
        </p:nvGraphicFramePr>
        <p:xfrm>
          <a:off x="251417" y="781236"/>
          <a:ext cx="8640762" cy="5294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780">
                <a:tc>
                  <a:txBody>
                    <a:bodyPr/>
                    <a:lstStyle/>
                    <a:p>
                      <a:r>
                        <a:rPr lang="fi-FI" sz="1800" dirty="0"/>
                        <a:t>2022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800">
                <a:tc>
                  <a:txBody>
                    <a:bodyPr/>
                    <a:lstStyle/>
                    <a:p>
                      <a:r>
                        <a:rPr lang="fi-FI" sz="1200" dirty="0"/>
                        <a:t>Tammikuu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</a:t>
                      </a:r>
                      <a:r>
                        <a:rPr lang="fi-FI" sz="1200" baseline="0" dirty="0"/>
                        <a:t>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Toimintakertomuksen teko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Joensuun asema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  <a:p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312">
                <a:tc>
                  <a:txBody>
                    <a:bodyPr/>
                    <a:lstStyle/>
                    <a:p>
                      <a:r>
                        <a:rPr lang="fi-FI" sz="1200" dirty="0"/>
                        <a:t>Helmikuu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Hallituksen</a:t>
                      </a:r>
                      <a:r>
                        <a:rPr lang="fi-FI" sz="1200" baseline="0" dirty="0"/>
                        <a:t> kokous, mm. yhdistyksen suunnitelman päivitys</a:t>
                      </a:r>
                    </a:p>
                    <a:p>
                      <a:r>
                        <a:rPr lang="fi-FI" sz="1200" baseline="0" dirty="0"/>
                        <a:t>Toimintakertomuksen teko</a:t>
                      </a:r>
                    </a:p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Joensuun asema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801">
                <a:tc>
                  <a:txBody>
                    <a:bodyPr/>
                    <a:lstStyle/>
                    <a:p>
                      <a:r>
                        <a:rPr lang="fi-FI" sz="1200" dirty="0"/>
                        <a:t>Maaliskuu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Yhdistyksen kevätkokous.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Pilkkikilpailut ja mökin avajaiset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Joensuun asema</a:t>
                      </a:r>
                    </a:p>
                    <a:p>
                      <a:endParaRPr lang="fi-FI" sz="1200" dirty="0"/>
                    </a:p>
                    <a:p>
                      <a:r>
                        <a:rPr lang="fi-FI" sz="1200" dirty="0"/>
                        <a:t>Osaston Mökki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618">
                <a:tc>
                  <a:txBody>
                    <a:bodyPr/>
                    <a:lstStyle/>
                    <a:p>
                      <a:r>
                        <a:rPr lang="fi-FI" sz="1200" dirty="0"/>
                        <a:t>Huhtikuu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i="0" baseline="0" dirty="0"/>
                        <a:t>Hallituksen kokous</a:t>
                      </a:r>
                    </a:p>
                    <a:p>
                      <a:r>
                        <a:rPr lang="fi-FI" sz="1200" i="0" baseline="0" dirty="0"/>
                        <a:t>Työpaikkakäynnit erityisesti ratapiha, vaihteet ja raja.</a:t>
                      </a:r>
                    </a:p>
                    <a:p>
                      <a:r>
                        <a:rPr lang="fi-FI" sz="1200" i="0" baseline="0" dirty="0"/>
                        <a:t>Kevät risteily</a:t>
                      </a:r>
                    </a:p>
                    <a:p>
                      <a:endParaRPr lang="fi-FI" sz="1200" i="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Laiva. Korona vaikutus katsotaan.</a:t>
                      </a:r>
                    </a:p>
                    <a:p>
                      <a:r>
                        <a:rPr lang="fi-FI" sz="1200" dirty="0"/>
                        <a:t>Risteily Tallinnan tai Tukholma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800">
                <a:tc>
                  <a:txBody>
                    <a:bodyPr/>
                    <a:lstStyle/>
                    <a:p>
                      <a:r>
                        <a:rPr lang="fi-FI" sz="1200" dirty="0"/>
                        <a:t>Toukokuu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Yhdistyksen</a:t>
                      </a:r>
                      <a:r>
                        <a:rPr lang="fi-FI" sz="1200" baseline="0" dirty="0"/>
                        <a:t> ammattialajaostojen tapaamiset; teemana  oman työn kehittämisideat.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Mökkitalkoot.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Osaston Mökki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474">
                <a:tc>
                  <a:txBody>
                    <a:bodyPr/>
                    <a:lstStyle/>
                    <a:p>
                      <a:r>
                        <a:rPr lang="fi-FI" sz="1200" dirty="0"/>
                        <a:t>Kesäkuu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Joensuun asema</a:t>
                      </a:r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496962" y="260648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Raideammattilaisten osasto 52 JHL ry toimintasuunnitelma 2022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D9664-02CD-4FCA-9C3D-63A58E99FA68}" type="datetime1">
              <a:rPr lang="fi-FI" smtClean="0"/>
              <a:pPr>
                <a:defRPr/>
              </a:pPr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</p:spTree>
    <p:extLst>
      <p:ext uri="{BB962C8B-B14F-4D97-AF65-F5344CB8AC3E}">
        <p14:creationId xmlns:p14="http://schemas.microsoft.com/office/powerpoint/2010/main" val="863439740"/>
      </p:ext>
    </p:extLst>
  </p:cSld>
  <p:clrMapOvr>
    <a:masterClrMapping/>
  </p:clrMapOvr>
</p:sld>
</file>

<file path=ppt/theme/theme1.xml><?xml version="1.0" encoding="utf-8"?>
<a:theme xmlns:a="http://schemas.openxmlformats.org/drawingml/2006/main" name="JHL PowerPoint-malli">
  <a:themeElements>
    <a:clrScheme name="JHL">
      <a:dk1>
        <a:sysClr val="windowText" lastClr="000000"/>
      </a:dk1>
      <a:lt1>
        <a:sysClr val="window" lastClr="FFFFFF"/>
      </a:lt1>
      <a:dk2>
        <a:srgbClr val="CF073B"/>
      </a:dk2>
      <a:lt2>
        <a:srgbClr val="EEECE1"/>
      </a:lt2>
      <a:accent1>
        <a:srgbClr val="CF073B"/>
      </a:accent1>
      <a:accent2>
        <a:srgbClr val="F68535"/>
      </a:accent2>
      <a:accent3>
        <a:srgbClr val="4F81BD"/>
      </a:accent3>
      <a:accent4>
        <a:srgbClr val="9BBB59"/>
      </a:accent4>
      <a:accent5>
        <a:srgbClr val="8064A2"/>
      </a:accent5>
      <a:accent6>
        <a:srgbClr val="BFBFBF"/>
      </a:accent6>
      <a:hlink>
        <a:srgbClr val="0000FF"/>
      </a:hlink>
      <a:folHlink>
        <a:srgbClr val="800080"/>
      </a:folHlink>
    </a:clrScheme>
    <a:fontScheme name="JHL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JHL PowerPoint-malli</Template>
  <TotalTime>3126</TotalTime>
  <Words>1103</Words>
  <Application>Microsoft Office PowerPoint</Application>
  <PresentationFormat>Näytössä katseltava diaesitys (4:3)</PresentationFormat>
  <Paragraphs>564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Rounded MT Bold</vt:lpstr>
      <vt:lpstr>Arial Unicode MS</vt:lpstr>
      <vt:lpstr>Calibri</vt:lpstr>
      <vt:lpstr>JHL PowerPoint-malli</vt:lpstr>
      <vt:lpstr>Raideammattilaisten osasto 52 JHL ry TOIMINTASUUNNITELMA V. 2022  </vt:lpstr>
      <vt:lpstr>Raideammattilaisten osasto 52 JHL ry toimintasuunnitelma 2017</vt:lpstr>
      <vt:lpstr>Raideammattilaisten osasto 52 JHL ry toimintasuunnitelma 2022</vt:lpstr>
      <vt:lpstr>Raideammattilaisten osasto 52 JHL ry toimintasuunnitelma 2022</vt:lpstr>
      <vt:lpstr>Raideammattilaisten osasto 52 JHL ry toimintasuunnitelma 2022</vt:lpstr>
      <vt:lpstr>Raideammattilaisten osasto 52 JHL ry toimintasuunnitelma 2022</vt:lpstr>
      <vt:lpstr>Raideammattilaisten osasto 52 JHL ry toimintasuunnitelma 2022</vt:lpstr>
      <vt:lpstr>Raideammattilaisten osasto 52 JHL ry toimintasuunnitelma 2022</vt:lpstr>
      <vt:lpstr>PowerPoint-esitys</vt:lpstr>
      <vt:lpstr>PowerPoint-esitys</vt:lpstr>
      <vt:lpstr>PowerPoint-esitys</vt:lpstr>
      <vt:lpstr>PowerPoint-esitys</vt:lpstr>
      <vt:lpstr>Tapahtumakalenteri Itä-Suomen alue 2022 </vt:lpstr>
      <vt:lpstr> </vt:lpstr>
    </vt:vector>
  </TitlesOfParts>
  <Company>JHL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Nätti Leena</dc:creator>
  <cp:lastModifiedBy>Jukka Kämäräinen</cp:lastModifiedBy>
  <cp:revision>411</cp:revision>
  <cp:lastPrinted>2021-11-19T11:57:26Z</cp:lastPrinted>
  <dcterms:created xsi:type="dcterms:W3CDTF">2014-08-04T06:20:09Z</dcterms:created>
  <dcterms:modified xsi:type="dcterms:W3CDTF">2021-12-17T16:56:14Z</dcterms:modified>
</cp:coreProperties>
</file>